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1221" r:id="rId3"/>
    <p:sldId id="1222" r:id="rId4"/>
    <p:sldId id="448" r:id="rId5"/>
    <p:sldId id="1263" r:id="rId6"/>
    <p:sldId id="778" r:id="rId7"/>
    <p:sldId id="563" r:id="rId8"/>
    <p:sldId id="1264" r:id="rId9"/>
    <p:sldId id="520" r:id="rId10"/>
    <p:sldId id="1257" r:id="rId11"/>
    <p:sldId id="1269" r:id="rId12"/>
    <p:sldId id="1270" r:id="rId13"/>
    <p:sldId id="1271" r:id="rId14"/>
    <p:sldId id="1272" r:id="rId15"/>
    <p:sldId id="1275" r:id="rId16"/>
    <p:sldId id="1276" r:id="rId17"/>
    <p:sldId id="1277" r:id="rId18"/>
    <p:sldId id="1223" r:id="rId19"/>
    <p:sldId id="1225" r:id="rId20"/>
    <p:sldId id="1240" r:id="rId21"/>
    <p:sldId id="1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1"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vm-file01\projects\Goldfish%20Swim%20School%20Franchising,%20LLC%20-%20Study_22053\Planning%20and%20Design\Cost%20Estimates\Goldfish%20102722.xlsm"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a:t>Expense Summary</a:t>
            </a:r>
          </a:p>
        </c:rich>
      </c:tx>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hade val="58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D66-417A-929D-B1E4783DFA4A}"/>
              </c:ext>
            </c:extLst>
          </c:dPt>
          <c:dPt>
            <c:idx val="1"/>
            <c:bubble3D val="0"/>
            <c:spPr>
              <a:solidFill>
                <a:schemeClr val="accent1">
                  <a:shade val="8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BD66-417A-929D-B1E4783DFA4A}"/>
              </c:ext>
            </c:extLst>
          </c:dPt>
          <c:dPt>
            <c:idx val="2"/>
            <c:bubble3D val="0"/>
            <c:spPr>
              <a:solidFill>
                <a:schemeClr val="accent1">
                  <a:tint val="8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BD66-417A-929D-B1E4783DFA4A}"/>
              </c:ext>
            </c:extLst>
          </c:dPt>
          <c:dPt>
            <c:idx val="3"/>
            <c:bubble3D val="0"/>
            <c:spPr>
              <a:solidFill>
                <a:schemeClr val="accent1">
                  <a:tint val="58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BD66-417A-929D-B1E4783DFA4A}"/>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(Expense!$B$14,Expense!$B$25,Expense!$B$34,Expense!$B$42)</c:f>
              <c:strCache>
                <c:ptCount val="4"/>
                <c:pt idx="0">
                  <c:v> Total Labor </c:v>
                </c:pt>
                <c:pt idx="1">
                  <c:v> Direct Expenses </c:v>
                </c:pt>
                <c:pt idx="2">
                  <c:v> Total Utilities </c:v>
                </c:pt>
                <c:pt idx="3">
                  <c:v> Total Programs </c:v>
                </c:pt>
              </c:strCache>
            </c:strRef>
          </c:cat>
          <c:val>
            <c:numRef>
              <c:f>(Expense!$C$14,Expense!$C$25,Expense!$C$34,Expense!$C$42)</c:f>
              <c:numCache>
                <c:formatCode>"$"#,##0</c:formatCode>
                <c:ptCount val="4"/>
                <c:pt idx="0">
                  <c:v>1221056.3076923077</c:v>
                </c:pt>
                <c:pt idx="1">
                  <c:v>1280524.8421913791</c:v>
                </c:pt>
                <c:pt idx="2">
                  <c:v>672423.87000000011</c:v>
                </c:pt>
                <c:pt idx="3">
                  <c:v>735108.35819550802</c:v>
                </c:pt>
              </c:numCache>
            </c:numRef>
          </c:val>
          <c:extLst>
            <c:ext xmlns:c16="http://schemas.microsoft.com/office/drawing/2014/chart" uri="{C3380CC4-5D6E-409C-BE32-E72D297353CC}">
              <c16:uniqueId val="{00000008-BD66-417A-929D-B1E4783DFA4A}"/>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8C3ADF-AAAB-4B2F-A327-8DB642721DB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6EF05BE-76EA-4691-BAA2-9BAC0D0A2DFA}">
      <dgm:prSet/>
      <dgm:spPr/>
      <dgm:t>
        <a:bodyPr/>
        <a:lstStyle/>
        <a:p>
          <a:r>
            <a:rPr lang="en-US"/>
            <a:t>The pool</a:t>
          </a:r>
        </a:p>
      </dgm:t>
    </dgm:pt>
    <dgm:pt modelId="{73979AD2-2E54-4DFD-A902-F556A125A419}" type="parTrans" cxnId="{B12AD0DB-801E-4A37-AE8C-8EAFCD231E2D}">
      <dgm:prSet/>
      <dgm:spPr/>
      <dgm:t>
        <a:bodyPr/>
        <a:lstStyle/>
        <a:p>
          <a:endParaRPr lang="en-US"/>
        </a:p>
      </dgm:t>
    </dgm:pt>
    <dgm:pt modelId="{D10BAF88-9563-4311-AA4F-8A69D030C430}" type="sibTrans" cxnId="{B12AD0DB-801E-4A37-AE8C-8EAFCD231E2D}">
      <dgm:prSet/>
      <dgm:spPr/>
      <dgm:t>
        <a:bodyPr/>
        <a:lstStyle/>
        <a:p>
          <a:endParaRPr lang="en-US"/>
        </a:p>
      </dgm:t>
    </dgm:pt>
    <dgm:pt modelId="{60FE0339-E284-4E40-A06A-C083075077D7}">
      <dgm:prSet/>
      <dgm:spPr/>
      <dgm:t>
        <a:bodyPr/>
        <a:lstStyle/>
        <a:p>
          <a:r>
            <a:rPr lang="en-US"/>
            <a:t>$285 to $350 psf (specialty pools can be $500+ psf)</a:t>
          </a:r>
        </a:p>
      </dgm:t>
    </dgm:pt>
    <dgm:pt modelId="{D3363C4B-2D2D-4866-B0FD-9E981CC07577}" type="parTrans" cxnId="{8C317C06-158B-4093-8336-F0BC97079456}">
      <dgm:prSet/>
      <dgm:spPr/>
      <dgm:t>
        <a:bodyPr/>
        <a:lstStyle/>
        <a:p>
          <a:endParaRPr lang="en-US"/>
        </a:p>
      </dgm:t>
    </dgm:pt>
    <dgm:pt modelId="{FF2C3B92-C5E9-4CF2-8B89-D9DDEF8E0C54}" type="sibTrans" cxnId="{8C317C06-158B-4093-8336-F0BC97079456}">
      <dgm:prSet/>
      <dgm:spPr/>
      <dgm:t>
        <a:bodyPr/>
        <a:lstStyle/>
        <a:p>
          <a:endParaRPr lang="en-US"/>
        </a:p>
      </dgm:t>
    </dgm:pt>
    <dgm:pt modelId="{7B8EAC50-19FC-4B1D-BD10-9CCF61A178D9}">
      <dgm:prSet/>
      <dgm:spPr/>
      <dgm:t>
        <a:bodyPr/>
        <a:lstStyle/>
        <a:p>
          <a:r>
            <a:rPr lang="en-US"/>
            <a:t>The decks &amp; walks</a:t>
          </a:r>
        </a:p>
      </dgm:t>
    </dgm:pt>
    <dgm:pt modelId="{D8E80012-FF40-4810-A3F9-C23992F89DF0}" type="parTrans" cxnId="{FCAEF7E8-A680-4931-ADD4-AED90DA0A27F}">
      <dgm:prSet/>
      <dgm:spPr/>
      <dgm:t>
        <a:bodyPr/>
        <a:lstStyle/>
        <a:p>
          <a:endParaRPr lang="en-US"/>
        </a:p>
      </dgm:t>
    </dgm:pt>
    <dgm:pt modelId="{4E0F95C8-FFF8-4100-921B-FA2882288466}" type="sibTrans" cxnId="{FCAEF7E8-A680-4931-ADD4-AED90DA0A27F}">
      <dgm:prSet/>
      <dgm:spPr/>
      <dgm:t>
        <a:bodyPr/>
        <a:lstStyle/>
        <a:p>
          <a:endParaRPr lang="en-US"/>
        </a:p>
      </dgm:t>
    </dgm:pt>
    <dgm:pt modelId="{FC0D25A4-F873-4D82-9EDD-F3044D965AC2}">
      <dgm:prSet/>
      <dgm:spPr/>
      <dgm:t>
        <a:bodyPr/>
        <a:lstStyle/>
        <a:p>
          <a:r>
            <a:rPr lang="en-US" dirty="0"/>
            <a:t>$10-35 </a:t>
          </a:r>
          <a:r>
            <a:rPr lang="en-US" dirty="0" err="1"/>
            <a:t>psf</a:t>
          </a:r>
          <a:endParaRPr lang="en-US" dirty="0"/>
        </a:p>
      </dgm:t>
    </dgm:pt>
    <dgm:pt modelId="{1980FAED-4C17-4B9A-9D88-1BF1F29D19CB}" type="parTrans" cxnId="{4C0944E9-E0F6-4148-9E19-76344EA1B7CB}">
      <dgm:prSet/>
      <dgm:spPr/>
      <dgm:t>
        <a:bodyPr/>
        <a:lstStyle/>
        <a:p>
          <a:endParaRPr lang="en-US"/>
        </a:p>
      </dgm:t>
    </dgm:pt>
    <dgm:pt modelId="{3C54B07E-15B3-48FB-AA82-5CA713F563E6}" type="sibTrans" cxnId="{4C0944E9-E0F6-4148-9E19-76344EA1B7CB}">
      <dgm:prSet/>
      <dgm:spPr/>
      <dgm:t>
        <a:bodyPr/>
        <a:lstStyle/>
        <a:p>
          <a:endParaRPr lang="en-US"/>
        </a:p>
      </dgm:t>
    </dgm:pt>
    <dgm:pt modelId="{02BECA66-5A44-42E1-8AF2-04DB28B6E103}">
      <dgm:prSet/>
      <dgm:spPr/>
      <dgm:t>
        <a:bodyPr/>
        <a:lstStyle/>
        <a:p>
          <a:r>
            <a:rPr lang="en-US"/>
            <a:t>The shower rooms –kitchen –staff room</a:t>
          </a:r>
        </a:p>
      </dgm:t>
    </dgm:pt>
    <dgm:pt modelId="{4747D67B-45D4-4BED-9ADB-DF963BE7480E}" type="parTrans" cxnId="{00B4727C-7607-4ECE-A022-598E057ACAFF}">
      <dgm:prSet/>
      <dgm:spPr/>
      <dgm:t>
        <a:bodyPr/>
        <a:lstStyle/>
        <a:p>
          <a:endParaRPr lang="en-US"/>
        </a:p>
      </dgm:t>
    </dgm:pt>
    <dgm:pt modelId="{CB87D2F2-8A1C-475D-AF7D-FC929D7E4728}" type="sibTrans" cxnId="{00B4727C-7607-4ECE-A022-598E057ACAFF}">
      <dgm:prSet/>
      <dgm:spPr/>
      <dgm:t>
        <a:bodyPr/>
        <a:lstStyle/>
        <a:p>
          <a:endParaRPr lang="en-US"/>
        </a:p>
      </dgm:t>
    </dgm:pt>
    <dgm:pt modelId="{447CEF62-C1D9-4D34-829C-77DD941CB914}">
      <dgm:prSet/>
      <dgm:spPr/>
      <dgm:t>
        <a:bodyPr/>
        <a:lstStyle/>
        <a:p>
          <a:r>
            <a:rPr lang="en-US"/>
            <a:t>$350 psf (one of the most expensive areas)</a:t>
          </a:r>
        </a:p>
      </dgm:t>
    </dgm:pt>
    <dgm:pt modelId="{53BFE54B-1921-4E7A-8327-380643E693ED}" type="parTrans" cxnId="{9421C29D-98B3-47B6-B27A-C317E0C3069A}">
      <dgm:prSet/>
      <dgm:spPr/>
      <dgm:t>
        <a:bodyPr/>
        <a:lstStyle/>
        <a:p>
          <a:endParaRPr lang="en-US"/>
        </a:p>
      </dgm:t>
    </dgm:pt>
    <dgm:pt modelId="{660F720B-3A1B-42AC-A4FD-3667DCD68C24}" type="sibTrans" cxnId="{9421C29D-98B3-47B6-B27A-C317E0C3069A}">
      <dgm:prSet/>
      <dgm:spPr/>
      <dgm:t>
        <a:bodyPr/>
        <a:lstStyle/>
        <a:p>
          <a:endParaRPr lang="en-US"/>
        </a:p>
      </dgm:t>
    </dgm:pt>
    <dgm:pt modelId="{66C4A56F-789C-4C88-91F0-BD6568CFA131}">
      <dgm:prSet/>
      <dgm:spPr/>
      <dgm:t>
        <a:bodyPr/>
        <a:lstStyle/>
        <a:p>
          <a:r>
            <a:rPr lang="en-US" dirty="0"/>
            <a:t>Lobby-Offices-Classrooms</a:t>
          </a:r>
        </a:p>
      </dgm:t>
    </dgm:pt>
    <dgm:pt modelId="{4718660E-2C75-4BCC-8DF2-59FB5641D134}" type="parTrans" cxnId="{65001A9A-E65A-419A-8008-F33707D3F9D8}">
      <dgm:prSet/>
      <dgm:spPr/>
      <dgm:t>
        <a:bodyPr/>
        <a:lstStyle/>
        <a:p>
          <a:endParaRPr lang="en-US"/>
        </a:p>
      </dgm:t>
    </dgm:pt>
    <dgm:pt modelId="{182EE533-E2D2-4844-977A-B75895C9C51F}" type="sibTrans" cxnId="{65001A9A-E65A-419A-8008-F33707D3F9D8}">
      <dgm:prSet/>
      <dgm:spPr/>
      <dgm:t>
        <a:bodyPr/>
        <a:lstStyle/>
        <a:p>
          <a:endParaRPr lang="en-US"/>
        </a:p>
      </dgm:t>
    </dgm:pt>
    <dgm:pt modelId="{1979F8AB-C248-4603-8F80-3132D70019E2}">
      <dgm:prSet/>
      <dgm:spPr/>
      <dgm:t>
        <a:bodyPr/>
        <a:lstStyle/>
        <a:p>
          <a:r>
            <a:rPr lang="en-US" dirty="0"/>
            <a:t>$300 </a:t>
          </a:r>
          <a:r>
            <a:rPr lang="en-US" dirty="0" err="1"/>
            <a:t>psf</a:t>
          </a:r>
          <a:r>
            <a:rPr lang="en-US" dirty="0"/>
            <a:t> </a:t>
          </a:r>
        </a:p>
      </dgm:t>
    </dgm:pt>
    <dgm:pt modelId="{941EE760-A96A-411C-A7EF-43AF243328D6}" type="parTrans" cxnId="{3D255CF0-4523-43B4-B6FD-96324CA77EFF}">
      <dgm:prSet/>
      <dgm:spPr/>
      <dgm:t>
        <a:bodyPr/>
        <a:lstStyle/>
        <a:p>
          <a:endParaRPr lang="en-US"/>
        </a:p>
      </dgm:t>
    </dgm:pt>
    <dgm:pt modelId="{52055008-0E45-4B19-94DE-E29BC73501B6}" type="sibTrans" cxnId="{3D255CF0-4523-43B4-B6FD-96324CA77EFF}">
      <dgm:prSet/>
      <dgm:spPr/>
      <dgm:t>
        <a:bodyPr/>
        <a:lstStyle/>
        <a:p>
          <a:endParaRPr lang="en-US"/>
        </a:p>
      </dgm:t>
    </dgm:pt>
    <dgm:pt modelId="{8825488F-BD9E-42DE-B786-431A699C747F}">
      <dgm:prSet/>
      <dgm:spPr/>
      <dgm:t>
        <a:bodyPr/>
        <a:lstStyle/>
        <a:p>
          <a:r>
            <a:rPr lang="en-US"/>
            <a:t>Storage - hallways</a:t>
          </a:r>
        </a:p>
      </dgm:t>
    </dgm:pt>
    <dgm:pt modelId="{4B0B2CDA-BF3A-4097-B869-AA60027A301F}" type="parTrans" cxnId="{A08C5FAE-3D6B-4D62-BEFB-4F2458D0A3E4}">
      <dgm:prSet/>
      <dgm:spPr/>
      <dgm:t>
        <a:bodyPr/>
        <a:lstStyle/>
        <a:p>
          <a:endParaRPr lang="en-US"/>
        </a:p>
      </dgm:t>
    </dgm:pt>
    <dgm:pt modelId="{ACEF01A0-F722-484C-A44C-8FF43F903FF8}" type="sibTrans" cxnId="{A08C5FAE-3D6B-4D62-BEFB-4F2458D0A3E4}">
      <dgm:prSet/>
      <dgm:spPr/>
      <dgm:t>
        <a:bodyPr/>
        <a:lstStyle/>
        <a:p>
          <a:endParaRPr lang="en-US"/>
        </a:p>
      </dgm:t>
    </dgm:pt>
    <dgm:pt modelId="{0C8C9A35-78C8-4031-BDCF-31D360DA98CA}">
      <dgm:prSet/>
      <dgm:spPr/>
      <dgm:t>
        <a:bodyPr/>
        <a:lstStyle/>
        <a:p>
          <a:r>
            <a:rPr lang="en-US"/>
            <a:t>$200 psf</a:t>
          </a:r>
        </a:p>
      </dgm:t>
    </dgm:pt>
    <dgm:pt modelId="{0ABEBF65-2CF5-47BD-B9CE-01C35EF8FAB9}" type="parTrans" cxnId="{D809745B-B103-4BA2-9AC1-29578DA4CAEC}">
      <dgm:prSet/>
      <dgm:spPr/>
      <dgm:t>
        <a:bodyPr/>
        <a:lstStyle/>
        <a:p>
          <a:endParaRPr lang="en-US"/>
        </a:p>
      </dgm:t>
    </dgm:pt>
    <dgm:pt modelId="{DD61CE31-BD1D-4DCE-95E7-74B87BC933A6}" type="sibTrans" cxnId="{D809745B-B103-4BA2-9AC1-29578DA4CAEC}">
      <dgm:prSet/>
      <dgm:spPr/>
      <dgm:t>
        <a:bodyPr/>
        <a:lstStyle/>
        <a:p>
          <a:endParaRPr lang="en-US"/>
        </a:p>
      </dgm:t>
    </dgm:pt>
    <dgm:pt modelId="{8F825924-98B6-4081-8C4C-A6E9BA559581}">
      <dgm:prSet custT="1"/>
      <dgm:spPr>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3820" tIns="83820" rIns="83820" bIns="83820" numCol="1" spcCol="1270" anchor="t" anchorCtr="0"/>
        <a:lstStyle/>
        <a:p>
          <a:pPr marL="0" lvl="0" indent="0" algn="l" defTabSz="977900">
            <a:lnSpc>
              <a:spcPct val="90000"/>
            </a:lnSpc>
            <a:spcBef>
              <a:spcPct val="0"/>
            </a:spcBef>
            <a:spcAft>
              <a:spcPct val="35000"/>
            </a:spcAft>
            <a:buNone/>
          </a:pPr>
          <a:r>
            <a:rPr lang="en-US" sz="2200" kern="1200" dirty="0">
              <a:solidFill>
                <a:prstClr val="white"/>
              </a:solidFill>
              <a:latin typeface="Calibri" panose="020F0502020204030204"/>
              <a:ea typeface="+mn-ea"/>
              <a:cs typeface="+mn-cs"/>
            </a:rPr>
            <a:t>Brick &amp; mortar </a:t>
          </a:r>
        </a:p>
        <a:p>
          <a:pPr marL="0" lvl="0" indent="0" algn="l" defTabSz="977900">
            <a:lnSpc>
              <a:spcPct val="90000"/>
            </a:lnSpc>
            <a:spcBef>
              <a:spcPct val="0"/>
            </a:spcBef>
            <a:spcAft>
              <a:spcPct val="35000"/>
            </a:spcAft>
            <a:buNone/>
          </a:pPr>
          <a:r>
            <a:rPr lang="en-US" sz="2200" kern="1200">
              <a:solidFill>
                <a:prstClr val="white"/>
              </a:solidFill>
              <a:latin typeface="Calibri" panose="020F0502020204030204"/>
              <a:ea typeface="+mn-ea"/>
              <a:cs typeface="+mn-cs"/>
            </a:rPr>
            <a:t> - </a:t>
          </a:r>
          <a:r>
            <a:rPr lang="en-US" sz="1700" kern="1200">
              <a:solidFill>
                <a:prstClr val="white"/>
              </a:solidFill>
              <a:latin typeface="Calibri" panose="020F0502020204030204"/>
              <a:ea typeface="+mn-ea"/>
              <a:cs typeface="+mn-cs"/>
            </a:rPr>
            <a:t>$</a:t>
          </a:r>
          <a:r>
            <a:rPr lang="en-US" sz="1700" kern="1200" dirty="0">
              <a:solidFill>
                <a:prstClr val="white"/>
              </a:solidFill>
              <a:latin typeface="Calibri" panose="020F0502020204030204"/>
              <a:ea typeface="+mn-ea"/>
              <a:cs typeface="+mn-cs"/>
            </a:rPr>
            <a:t>275 to $575 </a:t>
          </a:r>
          <a:r>
            <a:rPr lang="en-US" sz="1700" kern="1200" dirty="0" err="1">
              <a:solidFill>
                <a:prstClr val="white"/>
              </a:solidFill>
              <a:latin typeface="Calibri" panose="020F0502020204030204"/>
              <a:ea typeface="+mn-ea"/>
              <a:cs typeface="+mn-cs"/>
            </a:rPr>
            <a:t>psf</a:t>
          </a:r>
          <a:endParaRPr lang="en-US" sz="1700" kern="1200" dirty="0">
            <a:solidFill>
              <a:prstClr val="white"/>
            </a:solidFill>
            <a:latin typeface="Calibri" panose="020F0502020204030204"/>
            <a:ea typeface="+mn-ea"/>
            <a:cs typeface="+mn-cs"/>
          </a:endParaRPr>
        </a:p>
      </dgm:t>
    </dgm:pt>
    <dgm:pt modelId="{2DE08ADE-DEEC-4BCB-8BAA-C3FFD3A2CFD9}" type="parTrans" cxnId="{8A28AA0B-4D69-425B-8C28-E10516CBAED7}">
      <dgm:prSet/>
      <dgm:spPr/>
      <dgm:t>
        <a:bodyPr/>
        <a:lstStyle/>
        <a:p>
          <a:endParaRPr lang="en-US"/>
        </a:p>
      </dgm:t>
    </dgm:pt>
    <dgm:pt modelId="{A926A431-1A3E-4576-B831-C11B8A678708}" type="sibTrans" cxnId="{8A28AA0B-4D69-425B-8C28-E10516CBAED7}">
      <dgm:prSet/>
      <dgm:spPr/>
      <dgm:t>
        <a:bodyPr/>
        <a:lstStyle/>
        <a:p>
          <a:endParaRPr lang="en-US"/>
        </a:p>
      </dgm:t>
    </dgm:pt>
    <dgm:pt modelId="{DE229966-BD94-4651-AD81-22D602D27F0F}" type="pres">
      <dgm:prSet presAssocID="{288C3ADF-AAAB-4B2F-A327-8DB642721DBA}" presName="diagram" presStyleCnt="0">
        <dgm:presLayoutVars>
          <dgm:dir/>
          <dgm:resizeHandles val="exact"/>
        </dgm:presLayoutVars>
      </dgm:prSet>
      <dgm:spPr/>
    </dgm:pt>
    <dgm:pt modelId="{AA7B796B-990F-40C5-B9ED-F13EA7B7E2F2}" type="pres">
      <dgm:prSet presAssocID="{16EF05BE-76EA-4691-BAA2-9BAC0D0A2DFA}" presName="node" presStyleLbl="node1" presStyleIdx="0" presStyleCnt="6">
        <dgm:presLayoutVars>
          <dgm:bulletEnabled val="1"/>
        </dgm:presLayoutVars>
      </dgm:prSet>
      <dgm:spPr/>
    </dgm:pt>
    <dgm:pt modelId="{6E0A51D9-D6FE-43AB-BDFA-7CB8BB730463}" type="pres">
      <dgm:prSet presAssocID="{D10BAF88-9563-4311-AA4F-8A69D030C430}" presName="sibTrans" presStyleCnt="0"/>
      <dgm:spPr/>
    </dgm:pt>
    <dgm:pt modelId="{71C31184-1BB6-428C-B34B-B746C649F145}" type="pres">
      <dgm:prSet presAssocID="{7B8EAC50-19FC-4B1D-BD10-9CCF61A178D9}" presName="node" presStyleLbl="node1" presStyleIdx="1" presStyleCnt="6">
        <dgm:presLayoutVars>
          <dgm:bulletEnabled val="1"/>
        </dgm:presLayoutVars>
      </dgm:prSet>
      <dgm:spPr/>
    </dgm:pt>
    <dgm:pt modelId="{53AA9953-BBB7-492C-A377-3214186657EC}" type="pres">
      <dgm:prSet presAssocID="{4E0F95C8-FFF8-4100-921B-FA2882288466}" presName="sibTrans" presStyleCnt="0"/>
      <dgm:spPr/>
    </dgm:pt>
    <dgm:pt modelId="{1D41974D-037E-435C-94E2-5E89309BB989}" type="pres">
      <dgm:prSet presAssocID="{02BECA66-5A44-42E1-8AF2-04DB28B6E103}" presName="node" presStyleLbl="node1" presStyleIdx="2" presStyleCnt="6">
        <dgm:presLayoutVars>
          <dgm:bulletEnabled val="1"/>
        </dgm:presLayoutVars>
      </dgm:prSet>
      <dgm:spPr/>
    </dgm:pt>
    <dgm:pt modelId="{79E98FBE-43AD-4A41-8136-08CCE8CB5414}" type="pres">
      <dgm:prSet presAssocID="{CB87D2F2-8A1C-475D-AF7D-FC929D7E4728}" presName="sibTrans" presStyleCnt="0"/>
      <dgm:spPr/>
    </dgm:pt>
    <dgm:pt modelId="{691F0659-EFEA-48E6-9062-ED4C6F1697AA}" type="pres">
      <dgm:prSet presAssocID="{66C4A56F-789C-4C88-91F0-BD6568CFA131}" presName="node" presStyleLbl="node1" presStyleIdx="3" presStyleCnt="6">
        <dgm:presLayoutVars>
          <dgm:bulletEnabled val="1"/>
        </dgm:presLayoutVars>
      </dgm:prSet>
      <dgm:spPr/>
    </dgm:pt>
    <dgm:pt modelId="{42610AD2-5507-453D-A380-12921043C0BD}" type="pres">
      <dgm:prSet presAssocID="{182EE533-E2D2-4844-977A-B75895C9C51F}" presName="sibTrans" presStyleCnt="0"/>
      <dgm:spPr/>
    </dgm:pt>
    <dgm:pt modelId="{6140D72B-862F-4F01-B08C-1AFC0E22E782}" type="pres">
      <dgm:prSet presAssocID="{8825488F-BD9E-42DE-B786-431A699C747F}" presName="node" presStyleLbl="node1" presStyleIdx="4" presStyleCnt="6">
        <dgm:presLayoutVars>
          <dgm:bulletEnabled val="1"/>
        </dgm:presLayoutVars>
      </dgm:prSet>
      <dgm:spPr/>
    </dgm:pt>
    <dgm:pt modelId="{058FD7F8-6195-4FB1-96AD-F551D2DAA080}" type="pres">
      <dgm:prSet presAssocID="{ACEF01A0-F722-484C-A44C-8FF43F903FF8}" presName="sibTrans" presStyleCnt="0"/>
      <dgm:spPr/>
    </dgm:pt>
    <dgm:pt modelId="{3648E915-D26C-4746-901B-5E87E2D51B06}" type="pres">
      <dgm:prSet presAssocID="{8F825924-98B6-4081-8C4C-A6E9BA559581}" presName="node" presStyleLbl="node1" presStyleIdx="5" presStyleCnt="6" custLinFactNeighborX="-454" custLinFactNeighborY="3028">
        <dgm:presLayoutVars>
          <dgm:bulletEnabled val="1"/>
        </dgm:presLayoutVars>
      </dgm:prSet>
      <dgm:spPr>
        <a:xfrm>
          <a:off x="3806450" y="3480953"/>
          <a:ext cx="2485160" cy="1491096"/>
        </a:xfrm>
        <a:prstGeom prst="rect">
          <a:avLst/>
        </a:prstGeom>
      </dgm:spPr>
    </dgm:pt>
  </dgm:ptLst>
  <dgm:cxnLst>
    <dgm:cxn modelId="{8C317C06-158B-4093-8336-F0BC97079456}" srcId="{16EF05BE-76EA-4691-BAA2-9BAC0D0A2DFA}" destId="{60FE0339-E284-4E40-A06A-C083075077D7}" srcOrd="0" destOrd="0" parTransId="{D3363C4B-2D2D-4866-B0FD-9E981CC07577}" sibTransId="{FF2C3B92-C5E9-4CF2-8B89-D9DDEF8E0C54}"/>
    <dgm:cxn modelId="{2F3C960B-D80F-410A-8247-EE75D80B95C0}" type="presOf" srcId="{1979F8AB-C248-4603-8F80-3132D70019E2}" destId="{691F0659-EFEA-48E6-9062-ED4C6F1697AA}" srcOrd="0" destOrd="1" presId="urn:microsoft.com/office/officeart/2005/8/layout/default"/>
    <dgm:cxn modelId="{8A28AA0B-4D69-425B-8C28-E10516CBAED7}" srcId="{288C3ADF-AAAB-4B2F-A327-8DB642721DBA}" destId="{8F825924-98B6-4081-8C4C-A6E9BA559581}" srcOrd="5" destOrd="0" parTransId="{2DE08ADE-DEEC-4BCB-8BAA-C3FFD3A2CFD9}" sibTransId="{A926A431-1A3E-4576-B831-C11B8A678708}"/>
    <dgm:cxn modelId="{D6700810-47B1-49E0-83C7-D5F8968B97AA}" type="presOf" srcId="{60FE0339-E284-4E40-A06A-C083075077D7}" destId="{AA7B796B-990F-40C5-B9ED-F13EA7B7E2F2}" srcOrd="0" destOrd="1" presId="urn:microsoft.com/office/officeart/2005/8/layout/default"/>
    <dgm:cxn modelId="{46996B39-36F6-46B8-AFA3-58A49F28E382}" type="presOf" srcId="{447CEF62-C1D9-4D34-829C-77DD941CB914}" destId="{1D41974D-037E-435C-94E2-5E89309BB989}" srcOrd="0" destOrd="1" presId="urn:microsoft.com/office/officeart/2005/8/layout/default"/>
    <dgm:cxn modelId="{FC3C8E3B-96FB-4D7A-97EC-0D46251B588E}" type="presOf" srcId="{66C4A56F-789C-4C88-91F0-BD6568CFA131}" destId="{691F0659-EFEA-48E6-9062-ED4C6F1697AA}" srcOrd="0" destOrd="0" presId="urn:microsoft.com/office/officeart/2005/8/layout/default"/>
    <dgm:cxn modelId="{D809745B-B103-4BA2-9AC1-29578DA4CAEC}" srcId="{8825488F-BD9E-42DE-B786-431A699C747F}" destId="{0C8C9A35-78C8-4031-BDCF-31D360DA98CA}" srcOrd="0" destOrd="0" parTransId="{0ABEBF65-2CF5-47BD-B9CE-01C35EF8FAB9}" sibTransId="{DD61CE31-BD1D-4DCE-95E7-74B87BC933A6}"/>
    <dgm:cxn modelId="{9E3C2E66-4C7E-4FDE-B0B7-D2766A5A6907}" type="presOf" srcId="{7B8EAC50-19FC-4B1D-BD10-9CCF61A178D9}" destId="{71C31184-1BB6-428C-B34B-B746C649F145}" srcOrd="0" destOrd="0" presId="urn:microsoft.com/office/officeart/2005/8/layout/default"/>
    <dgm:cxn modelId="{E67EDF58-3BFF-40D9-8833-45FAB8BC59F1}" type="presOf" srcId="{02BECA66-5A44-42E1-8AF2-04DB28B6E103}" destId="{1D41974D-037E-435C-94E2-5E89309BB989}" srcOrd="0" destOrd="0" presId="urn:microsoft.com/office/officeart/2005/8/layout/default"/>
    <dgm:cxn modelId="{00B4727C-7607-4ECE-A022-598E057ACAFF}" srcId="{288C3ADF-AAAB-4B2F-A327-8DB642721DBA}" destId="{02BECA66-5A44-42E1-8AF2-04DB28B6E103}" srcOrd="2" destOrd="0" parTransId="{4747D67B-45D4-4BED-9ADB-DF963BE7480E}" sibTransId="{CB87D2F2-8A1C-475D-AF7D-FC929D7E4728}"/>
    <dgm:cxn modelId="{4C4FC27E-6F16-485E-8128-823977C688A3}" type="presOf" srcId="{8F825924-98B6-4081-8C4C-A6E9BA559581}" destId="{3648E915-D26C-4746-901B-5E87E2D51B06}" srcOrd="0" destOrd="0" presId="urn:microsoft.com/office/officeart/2005/8/layout/default"/>
    <dgm:cxn modelId="{65001A9A-E65A-419A-8008-F33707D3F9D8}" srcId="{288C3ADF-AAAB-4B2F-A327-8DB642721DBA}" destId="{66C4A56F-789C-4C88-91F0-BD6568CFA131}" srcOrd="3" destOrd="0" parTransId="{4718660E-2C75-4BCC-8DF2-59FB5641D134}" sibTransId="{182EE533-E2D2-4844-977A-B75895C9C51F}"/>
    <dgm:cxn modelId="{5EBBA99B-CC0D-4863-9888-6F1DD3472ED3}" type="presOf" srcId="{0C8C9A35-78C8-4031-BDCF-31D360DA98CA}" destId="{6140D72B-862F-4F01-B08C-1AFC0E22E782}" srcOrd="0" destOrd="1" presId="urn:microsoft.com/office/officeart/2005/8/layout/default"/>
    <dgm:cxn modelId="{837F5F9D-D044-4430-8A5E-D846EC8B6D89}" type="presOf" srcId="{16EF05BE-76EA-4691-BAA2-9BAC0D0A2DFA}" destId="{AA7B796B-990F-40C5-B9ED-F13EA7B7E2F2}" srcOrd="0" destOrd="0" presId="urn:microsoft.com/office/officeart/2005/8/layout/default"/>
    <dgm:cxn modelId="{9421C29D-98B3-47B6-B27A-C317E0C3069A}" srcId="{02BECA66-5A44-42E1-8AF2-04DB28B6E103}" destId="{447CEF62-C1D9-4D34-829C-77DD941CB914}" srcOrd="0" destOrd="0" parTransId="{53BFE54B-1921-4E7A-8327-380643E693ED}" sibTransId="{660F720B-3A1B-42AC-A4FD-3667DCD68C24}"/>
    <dgm:cxn modelId="{A08C5FAE-3D6B-4D62-BEFB-4F2458D0A3E4}" srcId="{288C3ADF-AAAB-4B2F-A327-8DB642721DBA}" destId="{8825488F-BD9E-42DE-B786-431A699C747F}" srcOrd="4" destOrd="0" parTransId="{4B0B2CDA-BF3A-4097-B869-AA60027A301F}" sibTransId="{ACEF01A0-F722-484C-A44C-8FF43F903FF8}"/>
    <dgm:cxn modelId="{0E0055D0-464C-47DF-8F41-4702546E8FDA}" type="presOf" srcId="{288C3ADF-AAAB-4B2F-A327-8DB642721DBA}" destId="{DE229966-BD94-4651-AD81-22D602D27F0F}" srcOrd="0" destOrd="0" presId="urn:microsoft.com/office/officeart/2005/8/layout/default"/>
    <dgm:cxn modelId="{B12AD0DB-801E-4A37-AE8C-8EAFCD231E2D}" srcId="{288C3ADF-AAAB-4B2F-A327-8DB642721DBA}" destId="{16EF05BE-76EA-4691-BAA2-9BAC0D0A2DFA}" srcOrd="0" destOrd="0" parTransId="{73979AD2-2E54-4DFD-A902-F556A125A419}" sibTransId="{D10BAF88-9563-4311-AA4F-8A69D030C430}"/>
    <dgm:cxn modelId="{FCAEF7E8-A680-4931-ADD4-AED90DA0A27F}" srcId="{288C3ADF-AAAB-4B2F-A327-8DB642721DBA}" destId="{7B8EAC50-19FC-4B1D-BD10-9CCF61A178D9}" srcOrd="1" destOrd="0" parTransId="{D8E80012-FF40-4810-A3F9-C23992F89DF0}" sibTransId="{4E0F95C8-FFF8-4100-921B-FA2882288466}"/>
    <dgm:cxn modelId="{4C0944E9-E0F6-4148-9E19-76344EA1B7CB}" srcId="{7B8EAC50-19FC-4B1D-BD10-9CCF61A178D9}" destId="{FC0D25A4-F873-4D82-9EDD-F3044D965AC2}" srcOrd="0" destOrd="0" parTransId="{1980FAED-4C17-4B9A-9D88-1BF1F29D19CB}" sibTransId="{3C54B07E-15B3-48FB-AA82-5CA713F563E6}"/>
    <dgm:cxn modelId="{5CCE7CEC-B437-450F-A33A-70907692BCD5}" type="presOf" srcId="{FC0D25A4-F873-4D82-9EDD-F3044D965AC2}" destId="{71C31184-1BB6-428C-B34B-B746C649F145}" srcOrd="0" destOrd="1" presId="urn:microsoft.com/office/officeart/2005/8/layout/default"/>
    <dgm:cxn modelId="{3D255CF0-4523-43B4-B6FD-96324CA77EFF}" srcId="{66C4A56F-789C-4C88-91F0-BD6568CFA131}" destId="{1979F8AB-C248-4603-8F80-3132D70019E2}" srcOrd="0" destOrd="0" parTransId="{941EE760-A96A-411C-A7EF-43AF243328D6}" sibTransId="{52055008-0E45-4B19-94DE-E29BC73501B6}"/>
    <dgm:cxn modelId="{E18AF8F4-B66C-4BBE-9DD3-4996C421E2B7}" type="presOf" srcId="{8825488F-BD9E-42DE-B786-431A699C747F}" destId="{6140D72B-862F-4F01-B08C-1AFC0E22E782}" srcOrd="0" destOrd="0" presId="urn:microsoft.com/office/officeart/2005/8/layout/default"/>
    <dgm:cxn modelId="{854DAE38-76B0-4EFD-B1F9-13B58B91597C}" type="presParOf" srcId="{DE229966-BD94-4651-AD81-22D602D27F0F}" destId="{AA7B796B-990F-40C5-B9ED-F13EA7B7E2F2}" srcOrd="0" destOrd="0" presId="urn:microsoft.com/office/officeart/2005/8/layout/default"/>
    <dgm:cxn modelId="{635C687C-5E4B-4D23-AC3D-7C459C013CAB}" type="presParOf" srcId="{DE229966-BD94-4651-AD81-22D602D27F0F}" destId="{6E0A51D9-D6FE-43AB-BDFA-7CB8BB730463}" srcOrd="1" destOrd="0" presId="urn:microsoft.com/office/officeart/2005/8/layout/default"/>
    <dgm:cxn modelId="{D5F50688-6939-4167-9581-39ADEEB99CA0}" type="presParOf" srcId="{DE229966-BD94-4651-AD81-22D602D27F0F}" destId="{71C31184-1BB6-428C-B34B-B746C649F145}" srcOrd="2" destOrd="0" presId="urn:microsoft.com/office/officeart/2005/8/layout/default"/>
    <dgm:cxn modelId="{3C9EFDFC-A3DB-44F7-9A04-A81FA38F386F}" type="presParOf" srcId="{DE229966-BD94-4651-AD81-22D602D27F0F}" destId="{53AA9953-BBB7-492C-A377-3214186657EC}" srcOrd="3" destOrd="0" presId="urn:microsoft.com/office/officeart/2005/8/layout/default"/>
    <dgm:cxn modelId="{4F86EEB4-9089-4EB2-94C8-8352DECA6F2E}" type="presParOf" srcId="{DE229966-BD94-4651-AD81-22D602D27F0F}" destId="{1D41974D-037E-435C-94E2-5E89309BB989}" srcOrd="4" destOrd="0" presId="urn:microsoft.com/office/officeart/2005/8/layout/default"/>
    <dgm:cxn modelId="{B467B39E-434F-415D-B626-61ADA3130A02}" type="presParOf" srcId="{DE229966-BD94-4651-AD81-22D602D27F0F}" destId="{79E98FBE-43AD-4A41-8136-08CCE8CB5414}" srcOrd="5" destOrd="0" presId="urn:microsoft.com/office/officeart/2005/8/layout/default"/>
    <dgm:cxn modelId="{144F0DC3-A2A8-474D-ACFC-DB43466EB115}" type="presParOf" srcId="{DE229966-BD94-4651-AD81-22D602D27F0F}" destId="{691F0659-EFEA-48E6-9062-ED4C6F1697AA}" srcOrd="6" destOrd="0" presId="urn:microsoft.com/office/officeart/2005/8/layout/default"/>
    <dgm:cxn modelId="{9FE3474F-7B83-4036-BBE0-C1F1652DC0A9}" type="presParOf" srcId="{DE229966-BD94-4651-AD81-22D602D27F0F}" destId="{42610AD2-5507-453D-A380-12921043C0BD}" srcOrd="7" destOrd="0" presId="urn:microsoft.com/office/officeart/2005/8/layout/default"/>
    <dgm:cxn modelId="{BB1CA66F-D8FA-46DD-9664-F3636097C382}" type="presParOf" srcId="{DE229966-BD94-4651-AD81-22D602D27F0F}" destId="{6140D72B-862F-4F01-B08C-1AFC0E22E782}" srcOrd="8" destOrd="0" presId="urn:microsoft.com/office/officeart/2005/8/layout/default"/>
    <dgm:cxn modelId="{B3DE38EF-F85A-4122-BE56-2825BD204ED2}" type="presParOf" srcId="{DE229966-BD94-4651-AD81-22D602D27F0F}" destId="{058FD7F8-6195-4FB1-96AD-F551D2DAA080}" srcOrd="9" destOrd="0" presId="urn:microsoft.com/office/officeart/2005/8/layout/default"/>
    <dgm:cxn modelId="{AAE03F33-814D-4E33-AC78-BE76B1B66CA8}" type="presParOf" srcId="{DE229966-BD94-4651-AD81-22D602D27F0F}" destId="{3648E915-D26C-4746-901B-5E87E2D51B06}"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B796B-990F-40C5-B9ED-F13EA7B7E2F2}">
      <dsp:nvSpPr>
        <dsp:cNvPr id="0" name=""/>
        <dsp:cNvSpPr/>
      </dsp:nvSpPr>
      <dsp:spPr>
        <a:xfrm>
          <a:off x="296094" y="2185"/>
          <a:ext cx="2168264" cy="13009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The pool</a:t>
          </a:r>
        </a:p>
        <a:p>
          <a:pPr marL="114300" lvl="1" indent="-114300" algn="l" defTabSz="666750">
            <a:lnSpc>
              <a:spcPct val="90000"/>
            </a:lnSpc>
            <a:spcBef>
              <a:spcPct val="0"/>
            </a:spcBef>
            <a:spcAft>
              <a:spcPct val="15000"/>
            </a:spcAft>
            <a:buChar char="•"/>
          </a:pPr>
          <a:r>
            <a:rPr lang="en-US" sz="1500" kern="1200"/>
            <a:t>$285 to $350 psf (specialty pools can be $500+ psf)</a:t>
          </a:r>
        </a:p>
      </dsp:txBody>
      <dsp:txXfrm>
        <a:off x="296094" y="2185"/>
        <a:ext cx="2168264" cy="1300958"/>
      </dsp:txXfrm>
    </dsp:sp>
    <dsp:sp modelId="{71C31184-1BB6-428C-B34B-B746C649F145}">
      <dsp:nvSpPr>
        <dsp:cNvPr id="0" name=""/>
        <dsp:cNvSpPr/>
      </dsp:nvSpPr>
      <dsp:spPr>
        <a:xfrm>
          <a:off x="2681185" y="2185"/>
          <a:ext cx="2168264" cy="13009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The decks &amp; walks</a:t>
          </a:r>
        </a:p>
        <a:p>
          <a:pPr marL="114300" lvl="1" indent="-114300" algn="l" defTabSz="666750">
            <a:lnSpc>
              <a:spcPct val="90000"/>
            </a:lnSpc>
            <a:spcBef>
              <a:spcPct val="0"/>
            </a:spcBef>
            <a:spcAft>
              <a:spcPct val="15000"/>
            </a:spcAft>
            <a:buChar char="•"/>
          </a:pPr>
          <a:r>
            <a:rPr lang="en-US" sz="1500" kern="1200" dirty="0"/>
            <a:t>$10-35 </a:t>
          </a:r>
          <a:r>
            <a:rPr lang="en-US" sz="1500" kern="1200" dirty="0" err="1"/>
            <a:t>psf</a:t>
          </a:r>
          <a:endParaRPr lang="en-US" sz="1500" kern="1200" dirty="0"/>
        </a:p>
      </dsp:txBody>
      <dsp:txXfrm>
        <a:off x="2681185" y="2185"/>
        <a:ext cx="2168264" cy="1300958"/>
      </dsp:txXfrm>
    </dsp:sp>
    <dsp:sp modelId="{1D41974D-037E-435C-94E2-5E89309BB989}">
      <dsp:nvSpPr>
        <dsp:cNvPr id="0" name=""/>
        <dsp:cNvSpPr/>
      </dsp:nvSpPr>
      <dsp:spPr>
        <a:xfrm>
          <a:off x="296094" y="1519970"/>
          <a:ext cx="2168264" cy="13009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The shower rooms –kitchen –staff room</a:t>
          </a:r>
        </a:p>
        <a:p>
          <a:pPr marL="114300" lvl="1" indent="-114300" algn="l" defTabSz="666750">
            <a:lnSpc>
              <a:spcPct val="90000"/>
            </a:lnSpc>
            <a:spcBef>
              <a:spcPct val="0"/>
            </a:spcBef>
            <a:spcAft>
              <a:spcPct val="15000"/>
            </a:spcAft>
            <a:buChar char="•"/>
          </a:pPr>
          <a:r>
            <a:rPr lang="en-US" sz="1500" kern="1200"/>
            <a:t>$350 psf (one of the most expensive areas)</a:t>
          </a:r>
        </a:p>
      </dsp:txBody>
      <dsp:txXfrm>
        <a:off x="296094" y="1519970"/>
        <a:ext cx="2168264" cy="1300958"/>
      </dsp:txXfrm>
    </dsp:sp>
    <dsp:sp modelId="{691F0659-EFEA-48E6-9062-ED4C6F1697AA}">
      <dsp:nvSpPr>
        <dsp:cNvPr id="0" name=""/>
        <dsp:cNvSpPr/>
      </dsp:nvSpPr>
      <dsp:spPr>
        <a:xfrm>
          <a:off x="2681185" y="1519970"/>
          <a:ext cx="2168264" cy="13009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Lobby-Offices-Classrooms</a:t>
          </a:r>
        </a:p>
        <a:p>
          <a:pPr marL="114300" lvl="1" indent="-114300" algn="l" defTabSz="666750">
            <a:lnSpc>
              <a:spcPct val="90000"/>
            </a:lnSpc>
            <a:spcBef>
              <a:spcPct val="0"/>
            </a:spcBef>
            <a:spcAft>
              <a:spcPct val="15000"/>
            </a:spcAft>
            <a:buChar char="•"/>
          </a:pPr>
          <a:r>
            <a:rPr lang="en-US" sz="1500" kern="1200" dirty="0"/>
            <a:t>$300 </a:t>
          </a:r>
          <a:r>
            <a:rPr lang="en-US" sz="1500" kern="1200" dirty="0" err="1"/>
            <a:t>psf</a:t>
          </a:r>
          <a:r>
            <a:rPr lang="en-US" sz="1500" kern="1200" dirty="0"/>
            <a:t> </a:t>
          </a:r>
        </a:p>
      </dsp:txBody>
      <dsp:txXfrm>
        <a:off x="2681185" y="1519970"/>
        <a:ext cx="2168264" cy="1300958"/>
      </dsp:txXfrm>
    </dsp:sp>
    <dsp:sp modelId="{6140D72B-862F-4F01-B08C-1AFC0E22E782}">
      <dsp:nvSpPr>
        <dsp:cNvPr id="0" name=""/>
        <dsp:cNvSpPr/>
      </dsp:nvSpPr>
      <dsp:spPr>
        <a:xfrm>
          <a:off x="296094" y="3037755"/>
          <a:ext cx="2168264" cy="13009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Storage - hallways</a:t>
          </a:r>
        </a:p>
        <a:p>
          <a:pPr marL="114300" lvl="1" indent="-114300" algn="l" defTabSz="666750">
            <a:lnSpc>
              <a:spcPct val="90000"/>
            </a:lnSpc>
            <a:spcBef>
              <a:spcPct val="0"/>
            </a:spcBef>
            <a:spcAft>
              <a:spcPct val="15000"/>
            </a:spcAft>
            <a:buChar char="•"/>
          </a:pPr>
          <a:r>
            <a:rPr lang="en-US" sz="1500" kern="1200"/>
            <a:t>$200 psf</a:t>
          </a:r>
        </a:p>
      </dsp:txBody>
      <dsp:txXfrm>
        <a:off x="296094" y="3037755"/>
        <a:ext cx="2168264" cy="1300958"/>
      </dsp:txXfrm>
    </dsp:sp>
    <dsp:sp modelId="{3648E915-D26C-4746-901B-5E87E2D51B06}">
      <dsp:nvSpPr>
        <dsp:cNvPr id="0" name=""/>
        <dsp:cNvSpPr/>
      </dsp:nvSpPr>
      <dsp:spPr>
        <a:xfrm>
          <a:off x="2671341" y="3039940"/>
          <a:ext cx="2168264" cy="1300958"/>
        </a:xfrm>
        <a:prstGeom prst="rect">
          <a:avLst/>
        </a:prstGeom>
        <a:solidFill>
          <a:srgbClr val="4472C4">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prstClr val="white"/>
              </a:solidFill>
              <a:latin typeface="Calibri" panose="020F0502020204030204"/>
              <a:ea typeface="+mn-ea"/>
              <a:cs typeface="+mn-cs"/>
            </a:rPr>
            <a:t>Brick &amp; mortar </a:t>
          </a:r>
        </a:p>
        <a:p>
          <a:pPr marL="0" lvl="0" indent="0" algn="l" defTabSz="977900">
            <a:lnSpc>
              <a:spcPct val="90000"/>
            </a:lnSpc>
            <a:spcBef>
              <a:spcPct val="0"/>
            </a:spcBef>
            <a:spcAft>
              <a:spcPct val="35000"/>
            </a:spcAft>
            <a:buNone/>
          </a:pPr>
          <a:r>
            <a:rPr lang="en-US" sz="2200" kern="1200">
              <a:solidFill>
                <a:prstClr val="white"/>
              </a:solidFill>
              <a:latin typeface="Calibri" panose="020F0502020204030204"/>
              <a:ea typeface="+mn-ea"/>
              <a:cs typeface="+mn-cs"/>
            </a:rPr>
            <a:t> - </a:t>
          </a:r>
          <a:r>
            <a:rPr lang="en-US" sz="1700" kern="1200">
              <a:solidFill>
                <a:prstClr val="white"/>
              </a:solidFill>
              <a:latin typeface="Calibri" panose="020F0502020204030204"/>
              <a:ea typeface="+mn-ea"/>
              <a:cs typeface="+mn-cs"/>
            </a:rPr>
            <a:t>$</a:t>
          </a:r>
          <a:r>
            <a:rPr lang="en-US" sz="1700" kern="1200" dirty="0">
              <a:solidFill>
                <a:prstClr val="white"/>
              </a:solidFill>
              <a:latin typeface="Calibri" panose="020F0502020204030204"/>
              <a:ea typeface="+mn-ea"/>
              <a:cs typeface="+mn-cs"/>
            </a:rPr>
            <a:t>275 to $575 </a:t>
          </a:r>
          <a:r>
            <a:rPr lang="en-US" sz="1700" kern="1200" dirty="0" err="1">
              <a:solidFill>
                <a:prstClr val="white"/>
              </a:solidFill>
              <a:latin typeface="Calibri" panose="020F0502020204030204"/>
              <a:ea typeface="+mn-ea"/>
              <a:cs typeface="+mn-cs"/>
            </a:rPr>
            <a:t>psf</a:t>
          </a:r>
          <a:endParaRPr lang="en-US" sz="1700" kern="1200" dirty="0">
            <a:solidFill>
              <a:prstClr val="white"/>
            </a:solidFill>
            <a:latin typeface="Calibri" panose="020F0502020204030204"/>
            <a:ea typeface="+mn-ea"/>
            <a:cs typeface="+mn-cs"/>
          </a:endParaRPr>
        </a:p>
      </dsp:txBody>
      <dsp:txXfrm>
        <a:off x="2671341" y="3039940"/>
        <a:ext cx="2168264" cy="130095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BC5CE-7C2B-43CC-9F8F-5AB61C3A2001}" type="datetimeFigureOut">
              <a:rPr lang="en-US" smtClean="0"/>
              <a:t>12/12/2023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F7AC36-D25D-4B65-85FE-7FC723E71643}" type="slidenum">
              <a:rPr lang="en-US" smtClean="0"/>
              <a:t>‹#›</a:t>
            </a:fld>
            <a:endParaRPr lang="en-US"/>
          </a:p>
        </p:txBody>
      </p:sp>
    </p:spTree>
    <p:extLst>
      <p:ext uri="{BB962C8B-B14F-4D97-AF65-F5344CB8AC3E}">
        <p14:creationId xmlns:p14="http://schemas.microsoft.com/office/powerpoint/2010/main" val="876863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6062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0480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0068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3273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2844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9748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9176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32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7728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0708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262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9290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878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TEXT SLIDE W/ BULLETS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52DFD-4C6C-49A9-8B3C-131567752C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9667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AE770-803E-6CD2-8539-25FF6103FF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3982A0-E953-B912-2372-FA0C89EDDA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A093C-78CE-FA88-AAFC-98EB0015DAD4}"/>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5" name="Footer Placeholder 4">
            <a:extLst>
              <a:ext uri="{FF2B5EF4-FFF2-40B4-BE49-F238E27FC236}">
                <a16:creationId xmlns:a16="http://schemas.microsoft.com/office/drawing/2014/main" id="{89034ECA-A146-3C5E-6966-5323450853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AB3BE-7B98-FFA9-D7D8-920809420350}"/>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3899367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34CB3-15E1-0E73-2DFB-58FD328904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7CDE5E-8248-1076-BCE4-235FB9A35F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A662F7-3183-1F59-0F28-984F21F33299}"/>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5" name="Footer Placeholder 4">
            <a:extLst>
              <a:ext uri="{FF2B5EF4-FFF2-40B4-BE49-F238E27FC236}">
                <a16:creationId xmlns:a16="http://schemas.microsoft.com/office/drawing/2014/main" id="{FC29E233-F8E3-226F-512F-9884388614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803BA-A1E2-2419-5FA6-2DA0C619C578}"/>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1460455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FF727-2D49-6C91-072D-4F97BAF599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E7B472-A689-B58E-14C7-6AAAD2F615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549FDE-D862-BD67-CB61-F13E962CAE67}"/>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5" name="Footer Placeholder 4">
            <a:extLst>
              <a:ext uri="{FF2B5EF4-FFF2-40B4-BE49-F238E27FC236}">
                <a16:creationId xmlns:a16="http://schemas.microsoft.com/office/drawing/2014/main" id="{7DBB3919-45B1-07C9-2410-EBEB525F2D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5F275-CB3B-8382-5E0D-097B0FADAAC0}"/>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1888307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4EA27-4B3B-9DE6-9D7E-A58A0E0168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DE3AF8-6BBF-22D3-4B66-5BC492F99E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31AF84-13D5-B5AC-604A-F018CBCFD9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B69F2A-CDC0-1A6B-9785-5E315C9B3C56}"/>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6" name="Footer Placeholder 5">
            <a:extLst>
              <a:ext uri="{FF2B5EF4-FFF2-40B4-BE49-F238E27FC236}">
                <a16:creationId xmlns:a16="http://schemas.microsoft.com/office/drawing/2014/main" id="{3B8A65D5-5F97-AF39-957C-18A5B577E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A1A34C-0FAD-FE25-16E8-271234EC4308}"/>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3284343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9AB0C-2901-CB6C-6530-D64244B844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1B5E9E-E5FD-12DB-1931-D7221717E4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7700CA-ED35-BBF8-3F46-FE2F5A068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9A7515-7410-97EB-37D3-10E4B3D3FC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3FE0D3-E241-6723-6189-631465C1E6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3AD6C2-5762-9E97-32AE-8CFE08E491BE}"/>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8" name="Footer Placeholder 7">
            <a:extLst>
              <a:ext uri="{FF2B5EF4-FFF2-40B4-BE49-F238E27FC236}">
                <a16:creationId xmlns:a16="http://schemas.microsoft.com/office/drawing/2014/main" id="{CDB54CD3-762C-92FF-8E62-8D513AD8AD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3C17D2-2205-DEA9-1138-1247344CC177}"/>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1528113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BECA6-0F8F-ACFE-1A88-C77ED7FB1D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38E499-B782-A7C9-3F33-340D14151962}"/>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4" name="Footer Placeholder 3">
            <a:extLst>
              <a:ext uri="{FF2B5EF4-FFF2-40B4-BE49-F238E27FC236}">
                <a16:creationId xmlns:a16="http://schemas.microsoft.com/office/drawing/2014/main" id="{8E481E69-1186-C6D4-0D0E-C423C47571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2274B8-1B6B-E1CB-6CF8-FCD51AB352BB}"/>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2199630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AF2849-3C4C-09E8-C546-89C49BBD9D72}"/>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3" name="Footer Placeholder 2">
            <a:extLst>
              <a:ext uri="{FF2B5EF4-FFF2-40B4-BE49-F238E27FC236}">
                <a16:creationId xmlns:a16="http://schemas.microsoft.com/office/drawing/2014/main" id="{CB701797-EA35-1D8A-458D-14DB2AF119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5874C3-5836-3F24-61B7-2DA77940E2E5}"/>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2757591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E8D7-AC82-A900-EA6D-428967850D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647EC6-3205-BFF2-B195-2AD623A6F6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0E97EC-2676-1641-AE6D-DF5E9B5D54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C26A76-665E-0453-31E3-5F5F7605E7F2}"/>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6" name="Footer Placeholder 5">
            <a:extLst>
              <a:ext uri="{FF2B5EF4-FFF2-40B4-BE49-F238E27FC236}">
                <a16:creationId xmlns:a16="http://schemas.microsoft.com/office/drawing/2014/main" id="{3177A95D-A250-FCCE-D456-2371E4166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DFC02F-7D2B-2EB3-683D-C65EFD0E4849}"/>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1712052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CD8A-1FB3-B487-4E4E-92F0996CA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2B531B-5E3D-5517-29C4-919294E5A8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538354-46B7-8B69-0F8F-5EFF3420F5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7F0F41-A3C0-1406-EE3D-67FCBB4DC51D}"/>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6" name="Footer Placeholder 5">
            <a:extLst>
              <a:ext uri="{FF2B5EF4-FFF2-40B4-BE49-F238E27FC236}">
                <a16:creationId xmlns:a16="http://schemas.microsoft.com/office/drawing/2014/main" id="{30711871-3A8B-0787-75FB-F1637A40BD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0E6A71-BE01-F5BF-88CC-AFFC6BC26A54}"/>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498322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9B99-D889-222A-7730-6C214C8A8A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E94448-13D6-2D65-ECFC-69627A933D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CC475C-DFEE-DC7C-0356-DD37222E8329}"/>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5" name="Footer Placeholder 4">
            <a:extLst>
              <a:ext uri="{FF2B5EF4-FFF2-40B4-BE49-F238E27FC236}">
                <a16:creationId xmlns:a16="http://schemas.microsoft.com/office/drawing/2014/main" id="{1C1D000A-636B-2A98-62D6-41B1BE277A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5F9F92-A1E4-25B0-C9F9-6A1020E6274B}"/>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1426397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ECBA4F-0A38-15B8-09F1-5E63488C07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00E54B-F7C4-068E-46EB-3EB0C53BE5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8B355F-1DA6-6312-A804-63625244594E}"/>
              </a:ext>
            </a:extLst>
          </p:cNvPr>
          <p:cNvSpPr>
            <a:spLocks noGrp="1"/>
          </p:cNvSpPr>
          <p:nvPr>
            <p:ph type="dt" sz="half" idx="10"/>
          </p:nvPr>
        </p:nvSpPr>
        <p:spPr/>
        <p:txBody>
          <a:bodyPr/>
          <a:lstStyle/>
          <a:p>
            <a:fld id="{B9ACBDAD-9E83-4C43-826B-507C18CF99DB}" type="datetimeFigureOut">
              <a:rPr lang="en-US" smtClean="0"/>
              <a:t>12/12/2023</a:t>
            </a:fld>
            <a:endParaRPr lang="en-US"/>
          </a:p>
        </p:txBody>
      </p:sp>
      <p:sp>
        <p:nvSpPr>
          <p:cNvPr id="5" name="Footer Placeholder 4">
            <a:extLst>
              <a:ext uri="{FF2B5EF4-FFF2-40B4-BE49-F238E27FC236}">
                <a16:creationId xmlns:a16="http://schemas.microsoft.com/office/drawing/2014/main" id="{8A10E05D-EED7-1CE8-7F59-F687E97C28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3798FB-36CD-88A2-C9C6-F05A626F8E04}"/>
              </a:ext>
            </a:extLst>
          </p:cNvPr>
          <p:cNvSpPr>
            <a:spLocks noGrp="1"/>
          </p:cNvSpPr>
          <p:nvPr>
            <p:ph type="sldNum" sz="quarter" idx="12"/>
          </p:nvPr>
        </p:nvSpPr>
        <p:spPr/>
        <p:txBody>
          <a:bodyPr/>
          <a:lstStyle/>
          <a:p>
            <a:fld id="{170CB843-9450-4CE5-9628-98846B5C1FA7}" type="slidenum">
              <a:rPr lang="en-US" smtClean="0"/>
              <a:t>‹#›</a:t>
            </a:fld>
            <a:endParaRPr lang="en-US"/>
          </a:p>
        </p:txBody>
      </p:sp>
    </p:spTree>
    <p:extLst>
      <p:ext uri="{BB962C8B-B14F-4D97-AF65-F5344CB8AC3E}">
        <p14:creationId xmlns:p14="http://schemas.microsoft.com/office/powerpoint/2010/main" val="1577839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8" name="Text Placeholder 2"/>
          <p:cNvSpPr>
            <a:spLocks noGrp="1"/>
          </p:cNvSpPr>
          <p:nvPr>
            <p:ph idx="10" hasCustomPrompt="1"/>
          </p:nvPr>
        </p:nvSpPr>
        <p:spPr>
          <a:xfrm>
            <a:off x="471675" y="394317"/>
            <a:ext cx="11188725" cy="4901884"/>
          </a:xfrm>
          <a:prstGeom prst="rect">
            <a:avLst/>
          </a:prstGeom>
        </p:spPr>
        <p:txBody>
          <a:bodyPr vert="horz" lIns="91440" tIns="45720" rIns="91440" bIns="45720" rtlCol="0" anchor="ctr" anchorCtr="0">
            <a:normAutofit/>
          </a:bodyPr>
          <a:lstStyle>
            <a:lvl1pPr>
              <a:defRPr sz="1467" b="0" i="0" cap="none">
                <a:solidFill>
                  <a:srgbClr val="17375E"/>
                </a:solidFill>
                <a:latin typeface="HelveticaNeueLT Std" panose="020B0604020202020204" pitchFamily="34" charset="0"/>
                <a:cs typeface="HelveticaNeueLT Std" panose="020B0604020202020204" pitchFamily="34" charset="0"/>
              </a:defRPr>
            </a:lvl1pPr>
            <a:lvl2pPr>
              <a:defRPr sz="1467" b="0" i="0" cap="none">
                <a:solidFill>
                  <a:srgbClr val="17375E"/>
                </a:solidFill>
                <a:latin typeface="HelveticaNeueLT Std" panose="020B0604020202020204" pitchFamily="34" charset="0"/>
                <a:cs typeface="HelveticaNeueLT Std" panose="020B0604020202020204" pitchFamily="34" charset="0"/>
              </a:defRPr>
            </a:lvl2pPr>
            <a:lvl3pPr>
              <a:defRPr sz="1467" b="0" i="0">
                <a:solidFill>
                  <a:srgbClr val="17375E"/>
                </a:solidFill>
                <a:latin typeface="HelveticaNeueLT Std" panose="020B0604020202020204" pitchFamily="34" charset="0"/>
                <a:cs typeface="HelveticaNeueLT Std" panose="020B0604020202020204" pitchFamily="34" charset="0"/>
              </a:defRPr>
            </a:lvl3pPr>
            <a:lvl4pPr>
              <a:defRPr sz="1467" b="0" i="0">
                <a:solidFill>
                  <a:srgbClr val="17375E"/>
                </a:solidFill>
                <a:latin typeface="HelveticaNeueLT Std" panose="020B0604020202020204" pitchFamily="34" charset="0"/>
                <a:cs typeface="HelveticaNeueLT Std" panose="020B0604020202020204" pitchFamily="34" charset="0"/>
              </a:defRPr>
            </a:lvl4pPr>
            <a:lvl5pPr>
              <a:defRPr sz="1467" b="0" i="0" cap="none">
                <a:solidFill>
                  <a:srgbClr val="17375E"/>
                </a:solidFill>
                <a:latin typeface="HelveticaNeueLT Std" panose="020B0604020202020204" pitchFamily="34" charset="0"/>
                <a:cs typeface="HelveticaNeueLT Std" panose="020B0604020202020204" pitchFamily="34" charset="0"/>
              </a:defRPr>
            </a:lvl5pPr>
          </a:lstStyle>
          <a:p>
            <a:pPr lvl="0"/>
            <a:r>
              <a:rPr lang="en-US" dirty="0"/>
              <a:t>Sentence.</a:t>
            </a:r>
          </a:p>
          <a:p>
            <a:pPr lvl="1"/>
            <a:r>
              <a:rPr lang="en-US" dirty="0"/>
              <a:t>Long sentence.</a:t>
            </a:r>
          </a:p>
          <a:p>
            <a:pPr lvl="2"/>
            <a:r>
              <a:rPr lang="en-US" dirty="0"/>
              <a:t>Bullet points</a:t>
            </a:r>
          </a:p>
          <a:p>
            <a:pPr lvl="3"/>
            <a:r>
              <a:rPr lang="en-US" dirty="0"/>
              <a:t>Fourth level</a:t>
            </a:r>
          </a:p>
          <a:p>
            <a:pPr lvl="4"/>
            <a:r>
              <a:rPr lang="en-US" dirty="0"/>
              <a:t>Fifth level</a:t>
            </a:r>
          </a:p>
        </p:txBody>
      </p:sp>
      <p:sp>
        <p:nvSpPr>
          <p:cNvPr id="3" name="Date Placeholder 8">
            <a:extLst>
              <a:ext uri="{FF2B5EF4-FFF2-40B4-BE49-F238E27FC236}">
                <a16:creationId xmlns:a16="http://schemas.microsoft.com/office/drawing/2014/main" id="{34B9BD4D-5082-438D-929F-770A95B00C28}"/>
              </a:ext>
            </a:extLst>
          </p:cNvPr>
          <p:cNvSpPr>
            <a:spLocks noGrp="1"/>
          </p:cNvSpPr>
          <p:nvPr>
            <p:ph type="dt" sz="half" idx="11"/>
          </p:nvPr>
        </p:nvSpPr>
        <p:spPr>
          <a:xfrm>
            <a:off x="609600" y="6356351"/>
            <a:ext cx="2844800" cy="365125"/>
          </a:xfrm>
        </p:spPr>
        <p:txBody>
          <a:bodyPr/>
          <a:lstStyle/>
          <a:p>
            <a:endParaRPr lang="en-US"/>
          </a:p>
        </p:txBody>
      </p:sp>
      <p:sp>
        <p:nvSpPr>
          <p:cNvPr id="4" name="Footer Placeholder 9">
            <a:extLst>
              <a:ext uri="{FF2B5EF4-FFF2-40B4-BE49-F238E27FC236}">
                <a16:creationId xmlns:a16="http://schemas.microsoft.com/office/drawing/2014/main" id="{D21ED934-5BC9-417D-AB63-2EF63D7FE7B3}"/>
              </a:ext>
            </a:extLst>
          </p:cNvPr>
          <p:cNvSpPr>
            <a:spLocks noGrp="1"/>
          </p:cNvSpPr>
          <p:nvPr>
            <p:ph type="ftr" sz="quarter" idx="12"/>
          </p:nvPr>
        </p:nvSpPr>
        <p:spPr>
          <a:xfrm>
            <a:off x="4165600" y="6356351"/>
            <a:ext cx="3860800" cy="365125"/>
          </a:xfrm>
        </p:spPr>
        <p:txBody>
          <a:bodyPr/>
          <a:lstStyle/>
          <a:p>
            <a:endParaRPr lang="en-US"/>
          </a:p>
        </p:txBody>
      </p:sp>
      <p:sp>
        <p:nvSpPr>
          <p:cNvPr id="5" name="Slide Number Placeholder 10">
            <a:extLst>
              <a:ext uri="{FF2B5EF4-FFF2-40B4-BE49-F238E27FC236}">
                <a16:creationId xmlns:a16="http://schemas.microsoft.com/office/drawing/2014/main" id="{CFE42F90-55AE-49D4-AA74-BC4840562E92}"/>
              </a:ext>
            </a:extLst>
          </p:cNvPr>
          <p:cNvSpPr>
            <a:spLocks noGrp="1"/>
          </p:cNvSpPr>
          <p:nvPr>
            <p:ph type="sldNum" sz="quarter" idx="13"/>
          </p:nvPr>
        </p:nvSpPr>
        <p:spPr>
          <a:xfrm>
            <a:off x="8737600" y="6356351"/>
            <a:ext cx="2844800" cy="365125"/>
          </a:xfrm>
        </p:spPr>
        <p:txBody>
          <a:bodyPr/>
          <a:lstStyle>
            <a:lvl1pPr>
              <a:defRPr b="1">
                <a:solidFill>
                  <a:schemeClr val="tx1"/>
                </a:solidFill>
              </a:defRPr>
            </a:lvl1pPr>
          </a:lstStyle>
          <a:p>
            <a:fld id="{2301F2D4-5718-F94C-AEAA-CDA03A525682}" type="slidenum">
              <a:rPr lang="en-US" smtClean="0"/>
              <a:pPr/>
              <a:t>‹#›</a:t>
            </a:fld>
            <a:endParaRPr lang="en-US" dirty="0"/>
          </a:p>
        </p:txBody>
      </p:sp>
    </p:spTree>
    <p:extLst>
      <p:ext uri="{BB962C8B-B14F-4D97-AF65-F5344CB8AC3E}">
        <p14:creationId xmlns:p14="http://schemas.microsoft.com/office/powerpoint/2010/main" val="3296459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7700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9347200" y="6492876"/>
            <a:ext cx="2844800" cy="365125"/>
          </a:xfrm>
          <a:prstGeom prst="rect">
            <a:avLst/>
          </a:prstGeom>
        </p:spPr>
        <p:txBody>
          <a:bodyPr/>
          <a:lstStyle/>
          <a:p>
            <a:fld id="{570AAE27-A794-463F-83C0-B8E8564E3903}" type="slidenum">
              <a:rPr lang="en-US" smtClean="0"/>
              <a:pPr/>
              <a:t>‹#›</a:t>
            </a:fld>
            <a:endParaRPr lang="en-US" dirty="0"/>
          </a:p>
        </p:txBody>
      </p:sp>
      <p:sp>
        <p:nvSpPr>
          <p:cNvPr id="7" name="Content Placeholder 6"/>
          <p:cNvSpPr>
            <a:spLocks noGrp="1"/>
          </p:cNvSpPr>
          <p:nvPr>
            <p:ph sz="quarter" idx="13"/>
          </p:nvPr>
        </p:nvSpPr>
        <p:spPr>
          <a:xfrm>
            <a:off x="1117600" y="990600"/>
            <a:ext cx="9956800" cy="5410200"/>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4368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7700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9347200" y="6492876"/>
            <a:ext cx="2844800" cy="365125"/>
          </a:xfrm>
          <a:prstGeom prst="rect">
            <a:avLst/>
          </a:prstGeom>
        </p:spPr>
        <p:txBody>
          <a:bodyPr/>
          <a:lstStyle/>
          <a:p>
            <a:fld id="{570AAE27-A794-463F-83C0-B8E8564E3903}" type="slidenum">
              <a:rPr lang="en-US" smtClean="0"/>
              <a:pPr/>
              <a:t>‹#›</a:t>
            </a:fld>
            <a:endParaRPr lang="en-US" dirty="0"/>
          </a:p>
        </p:txBody>
      </p:sp>
      <p:sp>
        <p:nvSpPr>
          <p:cNvPr id="7" name="Content Placeholder 6"/>
          <p:cNvSpPr>
            <a:spLocks noGrp="1"/>
          </p:cNvSpPr>
          <p:nvPr>
            <p:ph sz="quarter" idx="13"/>
          </p:nvPr>
        </p:nvSpPr>
        <p:spPr>
          <a:xfrm>
            <a:off x="1117600" y="990600"/>
            <a:ext cx="9956800" cy="5410200"/>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97250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7700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9347200" y="6492876"/>
            <a:ext cx="2844800" cy="365125"/>
          </a:xfrm>
          <a:prstGeom prst="rect">
            <a:avLst/>
          </a:prstGeom>
        </p:spPr>
        <p:txBody>
          <a:bodyPr/>
          <a:lstStyle/>
          <a:p>
            <a:fld id="{570AAE27-A794-463F-83C0-B8E8564E3903}" type="slidenum">
              <a:rPr lang="en-US" smtClean="0"/>
              <a:pPr/>
              <a:t>‹#›</a:t>
            </a:fld>
            <a:endParaRPr lang="en-US" dirty="0"/>
          </a:p>
        </p:txBody>
      </p:sp>
      <p:sp>
        <p:nvSpPr>
          <p:cNvPr id="7" name="Content Placeholder 6"/>
          <p:cNvSpPr>
            <a:spLocks noGrp="1"/>
          </p:cNvSpPr>
          <p:nvPr>
            <p:ph sz="quarter" idx="13"/>
          </p:nvPr>
        </p:nvSpPr>
        <p:spPr>
          <a:xfrm>
            <a:off x="1117600" y="990600"/>
            <a:ext cx="9956800" cy="5410200"/>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5643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7700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9347200" y="6492876"/>
            <a:ext cx="2844800" cy="365125"/>
          </a:xfrm>
          <a:prstGeom prst="rect">
            <a:avLst/>
          </a:prstGeom>
        </p:spPr>
        <p:txBody>
          <a:bodyPr/>
          <a:lstStyle/>
          <a:p>
            <a:fld id="{570AAE27-A794-463F-83C0-B8E8564E3903}" type="slidenum">
              <a:rPr lang="en-US" smtClean="0"/>
              <a:pPr/>
              <a:t>‹#›</a:t>
            </a:fld>
            <a:endParaRPr lang="en-US" dirty="0"/>
          </a:p>
        </p:txBody>
      </p:sp>
      <p:sp>
        <p:nvSpPr>
          <p:cNvPr id="7" name="Content Placeholder 6"/>
          <p:cNvSpPr>
            <a:spLocks noGrp="1"/>
          </p:cNvSpPr>
          <p:nvPr>
            <p:ph sz="quarter" idx="13"/>
          </p:nvPr>
        </p:nvSpPr>
        <p:spPr>
          <a:xfrm>
            <a:off x="1117600" y="990600"/>
            <a:ext cx="9956800" cy="5410200"/>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0865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7700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9347200" y="6492876"/>
            <a:ext cx="2844800" cy="365125"/>
          </a:xfrm>
          <a:prstGeom prst="rect">
            <a:avLst/>
          </a:prstGeom>
        </p:spPr>
        <p:txBody>
          <a:bodyPr/>
          <a:lstStyle/>
          <a:p>
            <a:fld id="{570AAE27-A794-463F-83C0-B8E8564E3903}" type="slidenum">
              <a:rPr lang="en-US" smtClean="0"/>
              <a:pPr/>
              <a:t>‹#›</a:t>
            </a:fld>
            <a:endParaRPr lang="en-US" dirty="0"/>
          </a:p>
        </p:txBody>
      </p:sp>
      <p:sp>
        <p:nvSpPr>
          <p:cNvPr id="7" name="Content Placeholder 6"/>
          <p:cNvSpPr>
            <a:spLocks noGrp="1"/>
          </p:cNvSpPr>
          <p:nvPr>
            <p:ph sz="quarter" idx="13"/>
          </p:nvPr>
        </p:nvSpPr>
        <p:spPr>
          <a:xfrm>
            <a:off x="1117600" y="990600"/>
            <a:ext cx="9956800" cy="5410200"/>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71469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7700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9347200" y="6492876"/>
            <a:ext cx="2844800" cy="365125"/>
          </a:xfrm>
          <a:prstGeom prst="rect">
            <a:avLst/>
          </a:prstGeom>
        </p:spPr>
        <p:txBody>
          <a:bodyPr/>
          <a:lstStyle/>
          <a:p>
            <a:fld id="{570AAE27-A794-463F-83C0-B8E8564E3903}" type="slidenum">
              <a:rPr lang="en-US" smtClean="0"/>
              <a:pPr/>
              <a:t>‹#›</a:t>
            </a:fld>
            <a:endParaRPr lang="en-US" dirty="0"/>
          </a:p>
        </p:txBody>
      </p:sp>
      <p:sp>
        <p:nvSpPr>
          <p:cNvPr id="7" name="Content Placeholder 6"/>
          <p:cNvSpPr>
            <a:spLocks noGrp="1"/>
          </p:cNvSpPr>
          <p:nvPr>
            <p:ph sz="quarter" idx="13"/>
          </p:nvPr>
        </p:nvSpPr>
        <p:spPr>
          <a:xfrm>
            <a:off x="1117600" y="990600"/>
            <a:ext cx="9956800" cy="5410200"/>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9823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0" y="6477001"/>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9347200" y="6492876"/>
            <a:ext cx="2844800" cy="365125"/>
          </a:xfrm>
          <a:prstGeom prst="rect">
            <a:avLst/>
          </a:prstGeom>
        </p:spPr>
        <p:txBody>
          <a:bodyPr/>
          <a:lstStyle/>
          <a:p>
            <a:fld id="{570AAE27-A794-463F-83C0-B8E8564E3903}" type="slidenum">
              <a:rPr lang="en-US" smtClean="0"/>
              <a:pPr/>
              <a:t>‹#›</a:t>
            </a:fld>
            <a:endParaRPr lang="en-US" dirty="0"/>
          </a:p>
        </p:txBody>
      </p:sp>
      <p:sp>
        <p:nvSpPr>
          <p:cNvPr id="7" name="Content Placeholder 6"/>
          <p:cNvSpPr>
            <a:spLocks noGrp="1"/>
          </p:cNvSpPr>
          <p:nvPr>
            <p:ph sz="quarter" idx="13"/>
          </p:nvPr>
        </p:nvSpPr>
        <p:spPr>
          <a:xfrm>
            <a:off x="1117600" y="990600"/>
            <a:ext cx="9956800" cy="5410200"/>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2423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AEF596-6411-6571-8E28-22929750F5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4648D1-4EE4-8478-3BD8-7BE2FD2522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CD018E-62D8-E98F-B20A-D74C0CC18A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ACBDAD-9E83-4C43-826B-507C18CF99DB}" type="datetimeFigureOut">
              <a:rPr lang="en-US" smtClean="0"/>
              <a:t>12/12/2023</a:t>
            </a:fld>
            <a:endParaRPr lang="en-US"/>
          </a:p>
        </p:txBody>
      </p:sp>
      <p:sp>
        <p:nvSpPr>
          <p:cNvPr id="5" name="Footer Placeholder 4">
            <a:extLst>
              <a:ext uri="{FF2B5EF4-FFF2-40B4-BE49-F238E27FC236}">
                <a16:creationId xmlns:a16="http://schemas.microsoft.com/office/drawing/2014/main" id="{BE57574E-E770-4F52-5BD3-5620AE07A3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49BB5D-5B8F-79DA-EE72-BC8B57D9D2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0CB843-9450-4CE5-9628-98846B5C1FA7}" type="slidenum">
              <a:rPr lang="en-US" smtClean="0"/>
              <a:t>‹#›</a:t>
            </a:fld>
            <a:endParaRPr lang="en-US"/>
          </a:p>
        </p:txBody>
      </p:sp>
    </p:spTree>
    <p:extLst>
      <p:ext uri="{BB962C8B-B14F-4D97-AF65-F5344CB8AC3E}">
        <p14:creationId xmlns:p14="http://schemas.microsoft.com/office/powerpoint/2010/main" val="2142182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3" r:id="rId13"/>
    <p:sldLayoutId id="2147483684" r:id="rId14"/>
    <p:sldLayoutId id="2147483685" r:id="rId15"/>
    <p:sldLayoutId id="2147483693" r:id="rId16"/>
    <p:sldLayoutId id="2147483694" r:id="rId17"/>
    <p:sldLayoutId id="2147483695" r:id="rId18"/>
    <p:sldLayoutId id="214748370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A796-8910-8BEF-8865-7BA30D1E914A}"/>
              </a:ext>
            </a:extLst>
          </p:cNvPr>
          <p:cNvSpPr>
            <a:spLocks noGrp="1"/>
          </p:cNvSpPr>
          <p:nvPr>
            <p:ph type="ctrTitle"/>
          </p:nvPr>
        </p:nvSpPr>
        <p:spPr/>
        <p:txBody>
          <a:bodyPr/>
          <a:lstStyle/>
          <a:p>
            <a:r>
              <a:rPr lang="en-US" dirty="0"/>
              <a:t>Goldfish Foundation</a:t>
            </a:r>
          </a:p>
        </p:txBody>
      </p:sp>
      <p:sp>
        <p:nvSpPr>
          <p:cNvPr id="3" name="Subtitle 2">
            <a:extLst>
              <a:ext uri="{FF2B5EF4-FFF2-40B4-BE49-F238E27FC236}">
                <a16:creationId xmlns:a16="http://schemas.microsoft.com/office/drawing/2014/main" id="{F62A2517-11D5-A8B1-5263-8EBC40616A14}"/>
              </a:ext>
            </a:extLst>
          </p:cNvPr>
          <p:cNvSpPr>
            <a:spLocks noGrp="1"/>
          </p:cNvSpPr>
          <p:nvPr>
            <p:ph type="subTitle" idx="1"/>
          </p:nvPr>
        </p:nvSpPr>
        <p:spPr/>
        <p:txBody>
          <a:bodyPr/>
          <a:lstStyle/>
          <a:p>
            <a:r>
              <a:rPr lang="en-US" dirty="0"/>
              <a:t>Indoor Venue Feasibility Study</a:t>
            </a:r>
          </a:p>
        </p:txBody>
      </p:sp>
    </p:spTree>
    <p:extLst>
      <p:ext uri="{BB962C8B-B14F-4D97-AF65-F5344CB8AC3E}">
        <p14:creationId xmlns:p14="http://schemas.microsoft.com/office/powerpoint/2010/main" val="3843175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9" y="294538"/>
            <a:ext cx="9895951" cy="1033669"/>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000" b="1" kern="1200">
                <a:solidFill>
                  <a:srgbClr val="FFFFFF"/>
                </a:solidFill>
                <a:latin typeface="+mj-lt"/>
                <a:ea typeface="+mj-ea"/>
                <a:cs typeface="+mj-cs"/>
              </a:rPr>
              <a:t>OPTIONS OVERVIEW</a:t>
            </a:r>
          </a:p>
        </p:txBody>
      </p:sp>
      <p:sp>
        <p:nvSpPr>
          <p:cNvPr id="9" name="Content Placeholder 2">
            <a:extLst>
              <a:ext uri="{FF2B5EF4-FFF2-40B4-BE49-F238E27FC236}">
                <a16:creationId xmlns:a16="http://schemas.microsoft.com/office/drawing/2014/main" id="{0E349FCD-F464-451A-94BF-0C608E0C2F8E}"/>
              </a:ext>
            </a:extLst>
          </p:cNvPr>
          <p:cNvSpPr txBox="1">
            <a:spLocks/>
          </p:cNvSpPr>
          <p:nvPr/>
        </p:nvSpPr>
        <p:spPr>
          <a:xfrm>
            <a:off x="459350" y="1945804"/>
            <a:ext cx="7781539" cy="4048595"/>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buNone/>
              <a:defRPr/>
            </a:pPr>
            <a:r>
              <a:rPr lang="en-US" sz="1400" dirty="0"/>
              <a:t>Counsilman-Hunsaker developed the following option for consideration that incorporated various types of pools and features to meet the aquatic needs of the residents and attract guests from the surrounding region. </a:t>
            </a:r>
          </a:p>
          <a:p>
            <a:pPr marL="102870" lvl="1" indent="-228600">
              <a:lnSpc>
                <a:spcPct val="90000"/>
              </a:lnSpc>
              <a:spcBef>
                <a:spcPts val="360"/>
              </a:spcBef>
              <a:buClrTx/>
              <a:buFont typeface="Arial" panose="020B0604020202020204" pitchFamily="34" charset="0"/>
              <a:buChar char="•"/>
              <a:defRPr/>
            </a:pPr>
            <a:r>
              <a:rPr lang="en-US" sz="1400" b="1" dirty="0"/>
              <a:t>Indoor Natatorium Spaces</a:t>
            </a:r>
          </a:p>
          <a:p>
            <a:pPr marL="481013" lvl="2">
              <a:lnSpc>
                <a:spcPct val="90000"/>
              </a:lnSpc>
              <a:buClrTx/>
              <a:defRPr/>
            </a:pPr>
            <a:r>
              <a:rPr lang="en-US" sz="1400" dirty="0"/>
              <a:t>50-meter pool with two bulkheads</a:t>
            </a:r>
          </a:p>
          <a:p>
            <a:pPr marL="481013" lvl="2">
              <a:lnSpc>
                <a:spcPct val="90000"/>
              </a:lnSpc>
              <a:buClrTx/>
              <a:defRPr/>
            </a:pPr>
            <a:r>
              <a:rPr lang="en-US" sz="1400" dirty="0"/>
              <a:t>1- and 3-meter springboard diving</a:t>
            </a:r>
          </a:p>
          <a:p>
            <a:pPr marL="481013" lvl="2">
              <a:lnSpc>
                <a:spcPct val="90000"/>
              </a:lnSpc>
              <a:buClrTx/>
              <a:defRPr/>
            </a:pPr>
            <a:r>
              <a:rPr lang="en-US" sz="1400" dirty="0"/>
              <a:t>4,800 sq. ft. community pool</a:t>
            </a:r>
          </a:p>
          <a:p>
            <a:pPr marL="481013" lvl="2">
              <a:lnSpc>
                <a:spcPct val="90000"/>
              </a:lnSpc>
              <a:buClrTx/>
              <a:defRPr/>
            </a:pPr>
            <a:r>
              <a:rPr lang="en-US" sz="1400" dirty="0"/>
              <a:t>Two (2) training pools</a:t>
            </a:r>
          </a:p>
          <a:p>
            <a:pPr marL="102870" lvl="1" indent="-228600">
              <a:lnSpc>
                <a:spcPct val="90000"/>
              </a:lnSpc>
              <a:spcBef>
                <a:spcPts val="360"/>
              </a:spcBef>
              <a:buClrTx/>
              <a:buFont typeface="Arial" panose="020B0604020202020204" pitchFamily="34" charset="0"/>
              <a:buChar char="•"/>
              <a:defRPr/>
            </a:pPr>
            <a:r>
              <a:rPr lang="en-US" sz="1400" b="1" dirty="0"/>
              <a:t>Support Spaces</a:t>
            </a:r>
          </a:p>
          <a:p>
            <a:pPr marL="481013" lvl="2" fontAlgn="auto">
              <a:lnSpc>
                <a:spcPct val="90000"/>
              </a:lnSpc>
              <a:spcBef>
                <a:spcPts val="0"/>
              </a:spcBef>
              <a:spcAft>
                <a:spcPts val="0"/>
              </a:spcAft>
              <a:buClrTx/>
              <a:defRPr/>
            </a:pPr>
            <a:r>
              <a:rPr lang="en-US" sz="1400" dirty="0"/>
              <a:t>Admissions</a:t>
            </a:r>
          </a:p>
          <a:p>
            <a:pPr marL="481013" lvl="2" fontAlgn="auto">
              <a:lnSpc>
                <a:spcPct val="90000"/>
              </a:lnSpc>
              <a:spcBef>
                <a:spcPts val="0"/>
              </a:spcBef>
              <a:spcAft>
                <a:spcPts val="0"/>
              </a:spcAft>
              <a:buClrTx/>
              <a:defRPr/>
            </a:pPr>
            <a:r>
              <a:rPr lang="en-US" sz="1400" dirty="0"/>
              <a:t>Offices</a:t>
            </a:r>
          </a:p>
          <a:p>
            <a:pPr marL="481013" lvl="2" fontAlgn="auto">
              <a:lnSpc>
                <a:spcPct val="90000"/>
              </a:lnSpc>
              <a:spcBef>
                <a:spcPts val="0"/>
              </a:spcBef>
              <a:spcAft>
                <a:spcPts val="0"/>
              </a:spcAft>
              <a:buClrTx/>
              <a:defRPr/>
            </a:pPr>
            <a:r>
              <a:rPr lang="en-US" sz="1400" dirty="0"/>
              <a:t>Locker rooms</a:t>
            </a:r>
          </a:p>
          <a:p>
            <a:pPr marL="481013" lvl="2" fontAlgn="auto">
              <a:lnSpc>
                <a:spcPct val="90000"/>
              </a:lnSpc>
              <a:spcBef>
                <a:spcPts val="0"/>
              </a:spcBef>
              <a:spcAft>
                <a:spcPts val="0"/>
              </a:spcAft>
              <a:buClrTx/>
              <a:defRPr/>
            </a:pPr>
            <a:r>
              <a:rPr lang="en-US" sz="1400" dirty="0"/>
              <a:t>Spectator Seating</a:t>
            </a:r>
          </a:p>
          <a:p>
            <a:pPr marL="481013" lvl="2" fontAlgn="auto">
              <a:lnSpc>
                <a:spcPct val="90000"/>
              </a:lnSpc>
              <a:spcBef>
                <a:spcPts val="0"/>
              </a:spcBef>
              <a:spcAft>
                <a:spcPts val="0"/>
              </a:spcAft>
              <a:buClrTx/>
              <a:defRPr/>
            </a:pPr>
            <a:r>
              <a:rPr lang="en-US" sz="1400" dirty="0"/>
              <a:t>Storage</a:t>
            </a:r>
          </a:p>
          <a:p>
            <a:pPr marL="481013" lvl="2" fontAlgn="auto">
              <a:lnSpc>
                <a:spcPct val="90000"/>
              </a:lnSpc>
              <a:spcBef>
                <a:spcPts val="0"/>
              </a:spcBef>
              <a:spcAft>
                <a:spcPts val="0"/>
              </a:spcAft>
              <a:buClrTx/>
              <a:defRPr/>
            </a:pPr>
            <a:r>
              <a:rPr lang="en-US" sz="1400" dirty="0"/>
              <a:t>Pool mechanical</a:t>
            </a:r>
          </a:p>
          <a:p>
            <a:pPr marL="481013" lvl="2" fontAlgn="auto">
              <a:lnSpc>
                <a:spcPct val="90000"/>
              </a:lnSpc>
              <a:spcBef>
                <a:spcPts val="0"/>
              </a:spcBef>
              <a:spcAft>
                <a:spcPts val="0"/>
              </a:spcAft>
              <a:buClrTx/>
              <a:defRPr/>
            </a:pPr>
            <a:r>
              <a:rPr lang="en-US" sz="1400" dirty="0"/>
              <a:t>Family changing rooms</a:t>
            </a:r>
          </a:p>
          <a:p>
            <a:pPr marL="481013" lvl="2" fontAlgn="auto">
              <a:lnSpc>
                <a:spcPct val="90000"/>
              </a:lnSpc>
              <a:spcBef>
                <a:spcPts val="0"/>
              </a:spcBef>
              <a:spcAft>
                <a:spcPts val="0"/>
              </a:spcAft>
              <a:buClrTx/>
              <a:defRPr/>
            </a:pPr>
            <a:r>
              <a:rPr lang="en-US" sz="1400" dirty="0"/>
              <a:t>Food and beverage</a:t>
            </a:r>
          </a:p>
          <a:p>
            <a:pPr marL="0" indent="-228600">
              <a:lnSpc>
                <a:spcPct val="90000"/>
              </a:lnSpc>
              <a:spcBef>
                <a:spcPts val="0"/>
              </a:spcBef>
              <a:defRPr/>
            </a:pPr>
            <a:endParaRPr lang="en-US" sz="1400" dirty="0"/>
          </a:p>
        </p:txBody>
      </p:sp>
      <p:sp>
        <p:nvSpPr>
          <p:cNvPr id="6" name="Slide Number Placeholder 1">
            <a:extLst>
              <a:ext uri="{FF2B5EF4-FFF2-40B4-BE49-F238E27FC236}">
                <a16:creationId xmlns:a16="http://schemas.microsoft.com/office/drawing/2014/main" id="{1397B232-5C1A-4077-AC79-CD1F894A6041}"/>
              </a:ext>
            </a:extLst>
          </p:cNvPr>
          <p:cNvSpPr>
            <a:spLocks noGrp="1"/>
          </p:cNvSpPr>
          <p:nvPr>
            <p:ph type="sldNum" sz="quarter" idx="12"/>
          </p:nvPr>
        </p:nvSpPr>
        <p:spPr>
          <a:xfrm>
            <a:off x="11704320" y="6455431"/>
            <a:ext cx="445913" cy="365125"/>
          </a:xfrm>
        </p:spPr>
        <p:txBody>
          <a:bodyPr vert="horz" lIns="91440" tIns="45720" rIns="91440" bIns="45720" rtlCol="0" anchor="ctr">
            <a:normAutofit/>
          </a:bodyPr>
          <a:lstStyle/>
          <a:p>
            <a:pPr>
              <a:spcAft>
                <a:spcPts val="600"/>
              </a:spcAft>
              <a:defRPr/>
            </a:pPr>
            <a:fld id="{570AAE27-A794-463F-83C0-B8E8564E3903}" type="slidenum">
              <a:rPr lang="en-US" sz="1100">
                <a:solidFill>
                  <a:schemeClr val="tx1">
                    <a:lumMod val="50000"/>
                    <a:lumOff val="50000"/>
                  </a:schemeClr>
                </a:solidFill>
              </a:rPr>
              <a:pPr>
                <a:spcAft>
                  <a:spcPts val="600"/>
                </a:spcAft>
                <a:defRPr/>
              </a:pPr>
              <a:t>2</a:t>
            </a:fld>
            <a:endParaRPr lang="en-US" sz="1100">
              <a:solidFill>
                <a:schemeClr val="tx1">
                  <a:lumMod val="50000"/>
                  <a:lumOff val="50000"/>
                </a:schemeClr>
              </a:solidFill>
            </a:endParaRPr>
          </a:p>
        </p:txBody>
      </p:sp>
      <p:pic>
        <p:nvPicPr>
          <p:cNvPr id="3" name="Picture 2">
            <a:extLst>
              <a:ext uri="{FF2B5EF4-FFF2-40B4-BE49-F238E27FC236}">
                <a16:creationId xmlns:a16="http://schemas.microsoft.com/office/drawing/2014/main" id="{EA2A375E-1863-4D0B-D0DB-958551B102A1}"/>
              </a:ext>
            </a:extLst>
          </p:cNvPr>
          <p:cNvPicPr>
            <a:picLocks noChangeAspect="1"/>
          </p:cNvPicPr>
          <p:nvPr/>
        </p:nvPicPr>
        <p:blipFill rotWithShape="1">
          <a:blip r:embed="rId3"/>
          <a:srcRect l="57044" t="23259" r="26574" b="30491"/>
          <a:stretch/>
        </p:blipFill>
        <p:spPr>
          <a:xfrm rot="5400000">
            <a:off x="6401593" y="1712375"/>
            <a:ext cx="3678591" cy="5582204"/>
          </a:xfrm>
          <a:prstGeom prst="rect">
            <a:avLst/>
          </a:prstGeom>
        </p:spPr>
      </p:pic>
    </p:spTree>
    <p:extLst>
      <p:ext uri="{BB962C8B-B14F-4D97-AF65-F5344CB8AC3E}">
        <p14:creationId xmlns:p14="http://schemas.microsoft.com/office/powerpoint/2010/main" val="1349638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9" y="294538"/>
            <a:ext cx="9895951" cy="1033669"/>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000" b="1" kern="1200">
                <a:solidFill>
                  <a:srgbClr val="FFFFFF"/>
                </a:solidFill>
                <a:latin typeface="+mj-lt"/>
                <a:ea typeface="+mj-ea"/>
                <a:cs typeface="+mj-cs"/>
              </a:rPr>
              <a:t>COST ESTIMATING</a:t>
            </a:r>
          </a:p>
        </p:txBody>
      </p:sp>
      <p:sp>
        <p:nvSpPr>
          <p:cNvPr id="9" name="Content Placeholder 2">
            <a:extLst>
              <a:ext uri="{FF2B5EF4-FFF2-40B4-BE49-F238E27FC236}">
                <a16:creationId xmlns:a16="http://schemas.microsoft.com/office/drawing/2014/main" id="{0E349FCD-F464-451A-94BF-0C608E0C2F8E}"/>
              </a:ext>
            </a:extLst>
          </p:cNvPr>
          <p:cNvSpPr txBox="1">
            <a:spLocks/>
          </p:cNvSpPr>
          <p:nvPr/>
        </p:nvSpPr>
        <p:spPr>
          <a:xfrm>
            <a:off x="1233982" y="1622745"/>
            <a:ext cx="9724031" cy="3683358"/>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600"/>
              </a:spcAft>
              <a:buNone/>
              <a:defRPr/>
            </a:pPr>
            <a:r>
              <a:rPr lang="en-US" sz="2000" dirty="0"/>
              <a:t>Counsilman-Hunsaker has prepared an Opinion of Probable Construction Cost for the pool(s) and building.  A budget for site construction costs and furniture fixtures and equipment (FF&amp;E) has also been calculated and included in the estimates. Recent project bid figures of similar projects have been used as well as national estimating guides and local cost adjustment factors.  </a:t>
            </a:r>
          </a:p>
        </p:txBody>
      </p:sp>
      <p:sp>
        <p:nvSpPr>
          <p:cNvPr id="6" name="Slide Number Placeholder 1">
            <a:extLst>
              <a:ext uri="{FF2B5EF4-FFF2-40B4-BE49-F238E27FC236}">
                <a16:creationId xmlns:a16="http://schemas.microsoft.com/office/drawing/2014/main" id="{1397B232-5C1A-4077-AC79-CD1F894A6041}"/>
              </a:ext>
            </a:extLst>
          </p:cNvPr>
          <p:cNvSpPr>
            <a:spLocks noGrp="1"/>
          </p:cNvSpPr>
          <p:nvPr>
            <p:ph type="sldNum" sz="quarter" idx="12"/>
          </p:nvPr>
        </p:nvSpPr>
        <p:spPr>
          <a:xfrm>
            <a:off x="11704320" y="6455431"/>
            <a:ext cx="445913" cy="365125"/>
          </a:xfrm>
        </p:spPr>
        <p:txBody>
          <a:bodyPr vert="horz" lIns="91440" tIns="45720" rIns="91440" bIns="45720" rtlCol="0" anchor="ctr">
            <a:normAutofit/>
          </a:bodyPr>
          <a:lstStyle/>
          <a:p>
            <a:pPr>
              <a:spcAft>
                <a:spcPts val="600"/>
              </a:spcAft>
              <a:defRPr/>
            </a:pPr>
            <a:fld id="{570AAE27-A794-463F-83C0-B8E8564E3903}" type="slidenum">
              <a:rPr lang="en-US" sz="1100">
                <a:solidFill>
                  <a:schemeClr val="tx1">
                    <a:lumMod val="50000"/>
                    <a:lumOff val="50000"/>
                  </a:schemeClr>
                </a:solidFill>
              </a:rPr>
              <a:pPr>
                <a:spcAft>
                  <a:spcPts val="600"/>
                </a:spcAft>
                <a:defRPr/>
              </a:pPr>
              <a:t>3</a:t>
            </a:fld>
            <a:endParaRPr lang="en-US" sz="1100">
              <a:solidFill>
                <a:schemeClr val="tx1">
                  <a:lumMod val="50000"/>
                  <a:lumOff val="50000"/>
                </a:schemeClr>
              </a:solidFill>
            </a:endParaRPr>
          </a:p>
        </p:txBody>
      </p:sp>
    </p:spTree>
    <p:extLst>
      <p:ext uri="{BB962C8B-B14F-4D97-AF65-F5344CB8AC3E}">
        <p14:creationId xmlns:p14="http://schemas.microsoft.com/office/powerpoint/2010/main" val="1834760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8DDC723-FCF4-4403-A4CF-C90248A34320}"/>
              </a:ext>
            </a:extLst>
          </p:cNvPr>
          <p:cNvSpPr/>
          <p:nvPr/>
        </p:nvSpPr>
        <p:spPr>
          <a:xfrm>
            <a:off x="1371599" y="294538"/>
            <a:ext cx="9895951" cy="103366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kern="1200" dirty="0">
                <a:solidFill>
                  <a:srgbClr val="FFFFFF"/>
                </a:solidFill>
                <a:latin typeface="+mj-lt"/>
                <a:ea typeface="+mj-ea"/>
                <a:cs typeface="+mj-cs"/>
              </a:rPr>
              <a:t>Estimating Process</a:t>
            </a:r>
          </a:p>
        </p:txBody>
      </p:sp>
      <p:sp>
        <p:nvSpPr>
          <p:cNvPr id="18" name="Content Placeholder 2">
            <a:extLst>
              <a:ext uri="{FF2B5EF4-FFF2-40B4-BE49-F238E27FC236}">
                <a16:creationId xmlns:a16="http://schemas.microsoft.com/office/drawing/2014/main" id="{084E708B-6250-4C6B-A185-312BD615214A}"/>
              </a:ext>
            </a:extLst>
          </p:cNvPr>
          <p:cNvSpPr txBox="1">
            <a:spLocks noChangeArrowheads="1"/>
          </p:cNvSpPr>
          <p:nvPr/>
        </p:nvSpPr>
        <p:spPr>
          <a:xfrm>
            <a:off x="1371599" y="2318197"/>
            <a:ext cx="9724031" cy="3683358"/>
          </a:xfrm>
          <a:prstGeom prst="rect">
            <a:avLst/>
          </a:prstGeom>
        </p:spPr>
        <p:txBody>
          <a:bodyPr vert="horz" lIns="91440" tIns="45720" rIns="91440" bIns="45720" rtlCol="0" anchor="ctr">
            <a:normAutofit/>
          </a:bodyPr>
          <a:lstStyle>
            <a:defPPr>
              <a:defRPr lang="en-US"/>
            </a:defPPr>
            <a:lvl1pPr>
              <a:lnSpc>
                <a:spcPct val="90000"/>
              </a:lnSpc>
              <a:spcBef>
                <a:spcPts val="1000"/>
              </a:spcBef>
              <a:defRPr sz="2400">
                <a:solidFill>
                  <a:srgbClr val="626262"/>
                </a:solidFill>
                <a:latin typeface="Gibson Light" panose="02000000000000000000" pitchFamily="50"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buFont typeface="Arial" panose="020B0604020202020204" pitchFamily="34" charset="0"/>
              <a:buChar char="•"/>
            </a:pPr>
            <a:r>
              <a:rPr lang="en-US" altLang="en-US" sz="2000" dirty="0">
                <a:solidFill>
                  <a:schemeClr val="tx1"/>
                </a:solidFill>
                <a:latin typeface="+mn-lt"/>
              </a:rPr>
              <a:t>Cost of building structure</a:t>
            </a:r>
          </a:p>
          <a:p>
            <a:pPr indent="-228600">
              <a:buFont typeface="Arial" panose="020B0604020202020204" pitchFamily="34" charset="0"/>
              <a:buChar char="•"/>
            </a:pPr>
            <a:r>
              <a:rPr lang="en-US" altLang="en-US" sz="2000" dirty="0">
                <a:solidFill>
                  <a:schemeClr val="tx1"/>
                </a:solidFill>
                <a:latin typeface="+mn-lt"/>
              </a:rPr>
              <a:t>Cost of pools and operational equipment (not separated)</a:t>
            </a:r>
          </a:p>
          <a:p>
            <a:pPr indent="-228600">
              <a:buFont typeface="Arial" panose="020B0604020202020204" pitchFamily="34" charset="0"/>
              <a:buChar char="•"/>
            </a:pPr>
            <a:r>
              <a:rPr lang="en-US" altLang="en-US" sz="2000" dirty="0">
                <a:solidFill>
                  <a:schemeClr val="tx1"/>
                </a:solidFill>
                <a:latin typeface="+mn-lt"/>
              </a:rPr>
              <a:t>Cost of inside areas all together – not separated</a:t>
            </a:r>
          </a:p>
          <a:p>
            <a:pPr indent="-228600">
              <a:buFont typeface="Arial" panose="020B0604020202020204" pitchFamily="34" charset="0"/>
              <a:buChar char="•"/>
            </a:pPr>
            <a:r>
              <a:rPr lang="en-US" altLang="en-US" sz="2000" dirty="0">
                <a:solidFill>
                  <a:schemeClr val="tx1"/>
                </a:solidFill>
                <a:latin typeface="+mn-lt"/>
              </a:rPr>
              <a:t>Cost of FFE – estimated not itemized </a:t>
            </a:r>
            <a:r>
              <a:rPr lang="en-US" altLang="en-US" sz="2000" i="1" dirty="0">
                <a:solidFill>
                  <a:schemeClr val="tx1"/>
                </a:solidFill>
                <a:latin typeface="+mn-lt"/>
              </a:rPr>
              <a:t>(furnishings/fixtures/equipment</a:t>
            </a:r>
            <a:r>
              <a:rPr lang="en-US" altLang="en-US" sz="2000" dirty="0">
                <a:solidFill>
                  <a:schemeClr val="tx1"/>
                </a:solidFill>
                <a:latin typeface="+mn-lt"/>
              </a:rPr>
              <a:t>)</a:t>
            </a:r>
          </a:p>
          <a:p>
            <a:pPr indent="-228600">
              <a:buFont typeface="Arial" panose="020B0604020202020204" pitchFamily="34" charset="0"/>
              <a:buChar char="•"/>
            </a:pPr>
            <a:r>
              <a:rPr lang="en-US" altLang="en-US" sz="2000" dirty="0">
                <a:solidFill>
                  <a:schemeClr val="tx1"/>
                </a:solidFill>
                <a:latin typeface="+mn-lt"/>
              </a:rPr>
              <a:t>Cost of soft cost and contingencies = by % of total project</a:t>
            </a:r>
          </a:p>
          <a:p>
            <a:pPr indent="-228600">
              <a:buFont typeface="Arial" panose="020B0604020202020204" pitchFamily="34" charset="0"/>
              <a:buChar char="•"/>
            </a:pPr>
            <a:endParaRPr lang="en-US" altLang="en-US" sz="2000" dirty="0">
              <a:solidFill>
                <a:schemeClr val="tx1"/>
              </a:solidFill>
              <a:latin typeface="+mn-lt"/>
            </a:endParaRPr>
          </a:p>
          <a:p>
            <a:r>
              <a:rPr lang="en-US" altLang="en-US" sz="2000" dirty="0">
                <a:solidFill>
                  <a:schemeClr val="tx1"/>
                </a:solidFill>
                <a:latin typeface="+mn-lt"/>
              </a:rPr>
              <a:t>All of the above when added together can give you a STARTING PLACE for cost identification.  This process allows the owner to make due-diligence decisions (style and brands) during the design process.</a:t>
            </a:r>
          </a:p>
        </p:txBody>
      </p:sp>
    </p:spTree>
    <p:extLst>
      <p:ext uri="{BB962C8B-B14F-4D97-AF65-F5344CB8AC3E}">
        <p14:creationId xmlns:p14="http://schemas.microsoft.com/office/powerpoint/2010/main" val="2609652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8DDC723-FCF4-4403-A4CF-C90248A34320}"/>
              </a:ext>
            </a:extLst>
          </p:cNvPr>
          <p:cNvSpPr/>
          <p:nvPr/>
        </p:nvSpPr>
        <p:spPr>
          <a:xfrm>
            <a:off x="1371599" y="5510253"/>
            <a:ext cx="9895951" cy="103366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kern="1200" dirty="0">
                <a:solidFill>
                  <a:srgbClr val="FFFFFF"/>
                </a:solidFill>
                <a:latin typeface="+mj-lt"/>
                <a:ea typeface="+mj-ea"/>
                <a:cs typeface="+mj-cs"/>
              </a:rPr>
              <a:t>Estimating Process</a:t>
            </a:r>
          </a:p>
        </p:txBody>
      </p:sp>
      <p:sp>
        <p:nvSpPr>
          <p:cNvPr id="3" name="TextBox 2">
            <a:extLst>
              <a:ext uri="{FF2B5EF4-FFF2-40B4-BE49-F238E27FC236}">
                <a16:creationId xmlns:a16="http://schemas.microsoft.com/office/drawing/2014/main" id="{E308B0BF-EA15-2061-1A4A-0F9A89A3E6C3}"/>
              </a:ext>
            </a:extLst>
          </p:cNvPr>
          <p:cNvSpPr txBox="1">
            <a:spLocks noChangeArrowheads="1"/>
          </p:cNvSpPr>
          <p:nvPr/>
        </p:nvSpPr>
        <p:spPr bwMode="auto">
          <a:xfrm>
            <a:off x="7589779" y="249492"/>
            <a:ext cx="3958753" cy="4707462"/>
          </a:xfrm>
          <a:prstGeom prst="rect">
            <a:avLst/>
          </a:prstGeom>
        </p:spPr>
        <p:txBody>
          <a:bodyPr vert="horz" lIns="91440" tIns="45720" rIns="91440" bIns="45720" numCol="1" rtlCol="0">
            <a:noAutofit/>
          </a:bodyPr>
          <a:lstStyle>
            <a:defPPr>
              <a:defRPr lang="en-US"/>
            </a:defPPr>
            <a:lvl1pPr>
              <a:lnSpc>
                <a:spcPct val="90000"/>
              </a:lnSpc>
              <a:spcBef>
                <a:spcPts val="1000"/>
              </a:spcBef>
              <a:defRPr sz="2000">
                <a:solidFill>
                  <a:srgbClr val="626262"/>
                </a:solidFill>
                <a:latin typeface="Gibson Light" panose="02000000000000000000" pitchFamily="50"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altLang="en-US" sz="2800" dirty="0">
                <a:solidFill>
                  <a:srgbClr val="002D62"/>
                </a:solidFill>
                <a:latin typeface="Arial Narrow" panose="020B0606020202030204" pitchFamily="34" charset="0"/>
              </a:rPr>
              <a:t>Plus:</a:t>
            </a:r>
          </a:p>
          <a:p>
            <a:r>
              <a:rPr lang="en-US" altLang="en-US" sz="1800" dirty="0">
                <a:solidFill>
                  <a:schemeClr val="tx1"/>
                </a:solidFill>
                <a:latin typeface="Arial Narrow" panose="020B0606020202030204" pitchFamily="34" charset="0"/>
              </a:rPr>
              <a:t>Soft Cost </a:t>
            </a:r>
          </a:p>
          <a:p>
            <a:pPr marL="342900" indent="-342900">
              <a:buFont typeface="Arial" panose="020B0604020202020204" pitchFamily="34" charset="0"/>
              <a:buChar char="•"/>
            </a:pPr>
            <a:r>
              <a:rPr lang="en-US" altLang="en-US" sz="1800" dirty="0">
                <a:solidFill>
                  <a:schemeClr val="tx1"/>
                </a:solidFill>
                <a:latin typeface="Arial Narrow" panose="020B0606020202030204" pitchFamily="34" charset="0"/>
              </a:rPr>
              <a:t>Design 	8% to 12% </a:t>
            </a:r>
          </a:p>
          <a:p>
            <a:pPr marL="342900" indent="-342900">
              <a:buFont typeface="Arial" panose="020B0604020202020204" pitchFamily="34" charset="0"/>
              <a:buChar char="•"/>
            </a:pPr>
            <a:r>
              <a:rPr lang="en-US" altLang="en-US" sz="1800" dirty="0">
                <a:solidFill>
                  <a:schemeClr val="tx1"/>
                </a:solidFill>
                <a:latin typeface="Arial Narrow" panose="020B0606020202030204" pitchFamily="34" charset="0"/>
              </a:rPr>
              <a:t>Permitting  	3% to 5%</a:t>
            </a:r>
          </a:p>
          <a:p>
            <a:pPr marL="342900" indent="-342900">
              <a:buFont typeface="Arial" panose="020B0604020202020204" pitchFamily="34" charset="0"/>
              <a:buChar char="•"/>
            </a:pPr>
            <a:r>
              <a:rPr lang="en-US" altLang="en-US" sz="1800" dirty="0">
                <a:solidFill>
                  <a:schemeClr val="tx1"/>
                </a:solidFill>
                <a:latin typeface="Arial Narrow" panose="020B0606020202030204" pitchFamily="34" charset="0"/>
              </a:rPr>
              <a:t>FFE 		20%</a:t>
            </a:r>
          </a:p>
          <a:p>
            <a:pPr marL="342900" indent="-342900">
              <a:buFont typeface="Arial" panose="020B0604020202020204" pitchFamily="34" charset="0"/>
              <a:buChar char="•"/>
            </a:pPr>
            <a:r>
              <a:rPr lang="en-US" altLang="en-US" sz="1800" dirty="0">
                <a:solidFill>
                  <a:schemeClr val="tx1"/>
                </a:solidFill>
                <a:latin typeface="Arial Narrow" panose="020B0606020202030204" pitchFamily="34" charset="0"/>
              </a:rPr>
              <a:t>Contingency 	5% and up</a:t>
            </a:r>
          </a:p>
          <a:p>
            <a:endParaRPr lang="en-US" altLang="en-US" sz="1800" dirty="0">
              <a:solidFill>
                <a:schemeClr val="tx1"/>
              </a:solidFill>
              <a:latin typeface="Arial Narrow" panose="020B0606020202030204" pitchFamily="34" charset="0"/>
            </a:endParaRPr>
          </a:p>
          <a:p>
            <a:r>
              <a:rPr lang="en-US" altLang="en-US" sz="1800" dirty="0">
                <a:solidFill>
                  <a:schemeClr val="tx1"/>
                </a:solidFill>
                <a:latin typeface="Arial Narrow" panose="020B0606020202030204" pitchFamily="34" charset="0"/>
              </a:rPr>
              <a:t>Additional Costs</a:t>
            </a:r>
          </a:p>
          <a:p>
            <a:pPr marL="342900" indent="-342900">
              <a:buFont typeface="Arial" panose="020B0604020202020204" pitchFamily="34" charset="0"/>
              <a:buChar char="•"/>
            </a:pPr>
            <a:r>
              <a:rPr lang="en-US" altLang="en-US" sz="1800" dirty="0">
                <a:solidFill>
                  <a:schemeClr val="tx1"/>
                </a:solidFill>
                <a:latin typeface="Arial Narrow" panose="020B0606020202030204" pitchFamily="34" charset="0"/>
              </a:rPr>
              <a:t>Land</a:t>
            </a:r>
          </a:p>
          <a:p>
            <a:pPr marL="342900" indent="-342900">
              <a:buFont typeface="Arial" panose="020B0604020202020204" pitchFamily="34" charset="0"/>
              <a:buChar char="•"/>
            </a:pPr>
            <a:r>
              <a:rPr lang="en-US" altLang="en-US" sz="1800" dirty="0">
                <a:solidFill>
                  <a:schemeClr val="tx1"/>
                </a:solidFill>
                <a:latin typeface="Arial Narrow" panose="020B0606020202030204" pitchFamily="34" charset="0"/>
              </a:rPr>
              <a:t>Utilities to property</a:t>
            </a:r>
          </a:p>
          <a:p>
            <a:pPr marL="342900" indent="-342900">
              <a:buFont typeface="Arial" panose="020B0604020202020204" pitchFamily="34" charset="0"/>
              <a:buChar char="•"/>
            </a:pPr>
            <a:r>
              <a:rPr lang="en-US" altLang="en-US" sz="1800" dirty="0">
                <a:solidFill>
                  <a:schemeClr val="tx1"/>
                </a:solidFill>
                <a:latin typeface="Arial Narrow" panose="020B0606020202030204" pitchFamily="34" charset="0"/>
              </a:rPr>
              <a:t>Roads &amp; Fences</a:t>
            </a:r>
          </a:p>
          <a:p>
            <a:pPr marL="342900" indent="-342900">
              <a:buFont typeface="Arial" panose="020B0604020202020204" pitchFamily="34" charset="0"/>
              <a:buChar char="•"/>
            </a:pPr>
            <a:r>
              <a:rPr lang="en-US" altLang="en-US" sz="1800" dirty="0">
                <a:solidFill>
                  <a:schemeClr val="tx1"/>
                </a:solidFill>
                <a:latin typeface="Arial Narrow" panose="020B0606020202030204" pitchFamily="34" charset="0"/>
              </a:rPr>
              <a:t>Exterior Signage</a:t>
            </a:r>
          </a:p>
          <a:p>
            <a:endParaRPr lang="en-US" altLang="en-US" sz="1800" dirty="0">
              <a:solidFill>
                <a:schemeClr val="tx1"/>
              </a:solidFill>
              <a:latin typeface="Arial Narrow" panose="020B0606020202030204" pitchFamily="34" charset="0"/>
            </a:endParaRPr>
          </a:p>
          <a:p>
            <a:endParaRPr lang="en-US" altLang="en-US" sz="1800" dirty="0"/>
          </a:p>
        </p:txBody>
      </p:sp>
      <p:sp>
        <p:nvSpPr>
          <p:cNvPr id="4" name="Rectangle 3">
            <a:extLst>
              <a:ext uri="{FF2B5EF4-FFF2-40B4-BE49-F238E27FC236}">
                <a16:creationId xmlns:a16="http://schemas.microsoft.com/office/drawing/2014/main" id="{47B61BC9-0E0C-1586-D05B-1C614A9EEE22}"/>
              </a:ext>
            </a:extLst>
          </p:cNvPr>
          <p:cNvSpPr/>
          <p:nvPr/>
        </p:nvSpPr>
        <p:spPr>
          <a:xfrm flipH="1">
            <a:off x="6969751" y="249491"/>
            <a:ext cx="77971" cy="4845873"/>
          </a:xfrm>
          <a:prstGeom prst="rect">
            <a:avLst/>
          </a:prstGeom>
          <a:solidFill>
            <a:srgbClr val="002D62"/>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hangingPunct="1">
              <a:defRPr/>
            </a:pPr>
            <a:endParaRPr lang="en-US"/>
          </a:p>
        </p:txBody>
      </p:sp>
      <p:graphicFrame>
        <p:nvGraphicFramePr>
          <p:cNvPr id="5" name="TextBox 1">
            <a:extLst>
              <a:ext uri="{FF2B5EF4-FFF2-40B4-BE49-F238E27FC236}">
                <a16:creationId xmlns:a16="http://schemas.microsoft.com/office/drawing/2014/main" id="{867A7CCF-A3EC-BE61-DDA3-83BB431F4A1F}"/>
              </a:ext>
            </a:extLst>
          </p:cNvPr>
          <p:cNvGraphicFramePr/>
          <p:nvPr>
            <p:extLst>
              <p:ext uri="{D42A27DB-BD31-4B8C-83A1-F6EECF244321}">
                <p14:modId xmlns:p14="http://schemas.microsoft.com/office/powerpoint/2010/main" val="3993587047"/>
              </p:ext>
            </p:extLst>
          </p:nvPr>
        </p:nvGraphicFramePr>
        <p:xfrm>
          <a:off x="870431" y="501979"/>
          <a:ext cx="5145545" cy="4340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6239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D948D9-FB12-5085-B277-C3CFF9A9EFDE}"/>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National Construction Cost Comparison</a:t>
            </a:r>
          </a:p>
        </p:txBody>
      </p:sp>
      <p:sp>
        <p:nvSpPr>
          <p:cNvPr id="3" name="Content Placeholder 2">
            <a:extLst>
              <a:ext uri="{FF2B5EF4-FFF2-40B4-BE49-F238E27FC236}">
                <a16:creationId xmlns:a16="http://schemas.microsoft.com/office/drawing/2014/main" id="{C384ABB0-600E-2249-EFFD-B19FE8663122}"/>
              </a:ext>
            </a:extLst>
          </p:cNvPr>
          <p:cNvSpPr>
            <a:spLocks noGrp="1"/>
          </p:cNvSpPr>
          <p:nvPr>
            <p:ph idx="1"/>
          </p:nvPr>
        </p:nvSpPr>
        <p:spPr>
          <a:xfrm>
            <a:off x="4810259" y="649480"/>
            <a:ext cx="6555347" cy="5546047"/>
          </a:xfrm>
        </p:spPr>
        <p:txBody>
          <a:bodyPr anchor="ctr">
            <a:normAutofit/>
          </a:bodyPr>
          <a:lstStyle/>
          <a:p>
            <a:pPr marL="0" indent="0">
              <a:buNone/>
            </a:pPr>
            <a:r>
              <a:rPr lang="en-US" sz="2000" dirty="0"/>
              <a:t>Michigan (101% compared to national average)</a:t>
            </a:r>
          </a:p>
          <a:p>
            <a:pPr lvl="1"/>
            <a:r>
              <a:rPr lang="en-US" sz="1600" dirty="0"/>
              <a:t>Battle Creek 		99%</a:t>
            </a:r>
          </a:p>
          <a:p>
            <a:pPr lvl="1"/>
            <a:r>
              <a:rPr lang="en-US" sz="1600" dirty="0"/>
              <a:t>Detroit 		108%</a:t>
            </a:r>
          </a:p>
          <a:p>
            <a:pPr lvl="1"/>
            <a:r>
              <a:rPr lang="en-US" sz="1600" dirty="0"/>
              <a:t>Flint 		95%</a:t>
            </a:r>
          </a:p>
          <a:p>
            <a:pPr lvl="1"/>
            <a:r>
              <a:rPr lang="en-US" sz="1600" dirty="0"/>
              <a:t>Grand Rapids		101%</a:t>
            </a:r>
          </a:p>
          <a:p>
            <a:pPr lvl="1"/>
            <a:r>
              <a:rPr lang="en-US" sz="1600" dirty="0"/>
              <a:t>Grayling		92%</a:t>
            </a:r>
          </a:p>
          <a:p>
            <a:pPr lvl="1"/>
            <a:r>
              <a:rPr lang="en-US" sz="1600" dirty="0"/>
              <a:t>Jackson 		98%</a:t>
            </a:r>
          </a:p>
          <a:p>
            <a:pPr lvl="1"/>
            <a:r>
              <a:rPr lang="en-US" sz="1600" dirty="0"/>
              <a:t>Lansing 		102%</a:t>
            </a:r>
          </a:p>
          <a:p>
            <a:pPr lvl="1"/>
            <a:r>
              <a:rPr lang="en-US" sz="1600" dirty="0"/>
              <a:t>Marquette 		101%</a:t>
            </a:r>
          </a:p>
          <a:p>
            <a:pPr lvl="1"/>
            <a:r>
              <a:rPr lang="en-US" sz="1600" dirty="0"/>
              <a:t>Pontiac 		110%</a:t>
            </a:r>
          </a:p>
          <a:p>
            <a:pPr lvl="1"/>
            <a:r>
              <a:rPr lang="en-US" sz="1600" dirty="0"/>
              <a:t>Royal Oak		108%</a:t>
            </a:r>
          </a:p>
          <a:p>
            <a:pPr lvl="1"/>
            <a:r>
              <a:rPr lang="en-US" sz="1600" dirty="0"/>
              <a:t>Saginaw		94%</a:t>
            </a:r>
          </a:p>
          <a:p>
            <a:pPr lvl="1"/>
            <a:r>
              <a:rPr lang="en-US" sz="1600" dirty="0"/>
              <a:t>Traverse City 		99%</a:t>
            </a:r>
          </a:p>
          <a:p>
            <a:endParaRPr lang="en-US" sz="2000" dirty="0"/>
          </a:p>
        </p:txBody>
      </p:sp>
    </p:spTree>
    <p:extLst>
      <p:ext uri="{BB962C8B-B14F-4D97-AF65-F5344CB8AC3E}">
        <p14:creationId xmlns:p14="http://schemas.microsoft.com/office/powerpoint/2010/main" val="347902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721" name="Rectangle 1157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723" name="Rectangle 11572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725" name="Rectangle 11572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727" name="Rectangle 11572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729" name="Freeform: Shape 11572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5731" name="Rectangle 11573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5"/>
          <p:cNvSpPr txBox="1">
            <a:spLocks noRot="1" noChangeArrowheads="1"/>
          </p:cNvSpPr>
          <p:nvPr/>
        </p:nvSpPr>
        <p:spPr>
          <a:xfrm>
            <a:off x="586478" y="1683756"/>
            <a:ext cx="3115265" cy="2396359"/>
          </a:xfrm>
          <a:prstGeom prst="rect">
            <a:avLst/>
          </a:prstGeom>
        </p:spPr>
        <p:txBody>
          <a:bodyPr vert="horz" lIns="91440" tIns="45720" rIns="91440" bIns="45720" rtlCol="0" anchor="b">
            <a:normAutofit/>
          </a:bodyPr>
          <a:lstStyle>
            <a:defPPr>
              <a:defRPr lang="en-US"/>
            </a:defPPr>
            <a:lvl1pPr>
              <a:lnSpc>
                <a:spcPct val="90000"/>
              </a:lnSpc>
              <a:spcBef>
                <a:spcPct val="0"/>
              </a:spcBef>
              <a:buNone/>
              <a:defRPr sz="6000">
                <a:solidFill>
                  <a:srgbClr val="626262"/>
                </a:solidFill>
                <a:latin typeface="Gibson" panose="02000000000000000000" pitchFamily="50" charset="0"/>
                <a:ea typeface="+mj-ea"/>
                <a:cs typeface="+mj-cs"/>
              </a:defRPr>
            </a:lvl1pPr>
          </a:lstStyle>
          <a:p>
            <a:pPr algn="r">
              <a:spcAft>
                <a:spcPts val="600"/>
              </a:spcAft>
            </a:pPr>
            <a:r>
              <a:rPr lang="en-US" altLang="en-US" sz="4000" b="1" kern="1200">
                <a:solidFill>
                  <a:srgbClr val="FFFFFF"/>
                </a:solidFill>
                <a:latin typeface="+mj-lt"/>
                <a:ea typeface="+mj-ea"/>
                <a:cs typeface="+mj-cs"/>
              </a:rPr>
              <a:t>COST IMPACT</a:t>
            </a:r>
          </a:p>
        </p:txBody>
      </p:sp>
      <p:pic>
        <p:nvPicPr>
          <p:cNvPr id="115716" name="Picture 4" descr="100_7176"/>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l="31006"/>
          <a:stretch/>
        </p:blipFill>
        <p:spPr bwMode="auto">
          <a:xfrm>
            <a:off x="8154168" y="1378959"/>
            <a:ext cx="3757190" cy="385413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a:xfrm>
            <a:off x="4803452" y="1765410"/>
            <a:ext cx="2875296" cy="2314705"/>
          </a:xfrm>
          <a:prstGeom prst="rect">
            <a:avLst/>
          </a:prstGeom>
        </p:spPr>
        <p:txBody>
          <a:bodyPr vert="horz" lIns="91440" tIns="45720" rIns="91440" bIns="45720" rtlCol="0">
            <a:noAutofit/>
          </a:bodyPr>
          <a:lstStyle>
            <a:defPPr>
              <a:defRPr lang="en-US"/>
            </a:defPPr>
            <a:lvl1pPr indent="0">
              <a:lnSpc>
                <a:spcPct val="90000"/>
              </a:lnSpc>
              <a:spcBef>
                <a:spcPts val="1000"/>
              </a:spcBef>
              <a:buFont typeface="Arial" panose="020B0604020202020204" pitchFamily="34" charset="0"/>
              <a:buNone/>
              <a:defRPr sz="2800">
                <a:solidFill>
                  <a:srgbClr val="626262"/>
                </a:solidFill>
                <a:latin typeface="Gibson Light" panose="02000000000000000000" pitchFamily="50" charset="0"/>
              </a:defRPr>
            </a:lvl1pPr>
            <a:lvl2pPr marL="685800" indent="-228600">
              <a:lnSpc>
                <a:spcPct val="90000"/>
              </a:lnSpc>
              <a:spcBef>
                <a:spcPts val="500"/>
              </a:spcBef>
              <a:buFont typeface="Arial" panose="020B0604020202020204" pitchFamily="34" charset="0"/>
              <a:buChar char="•"/>
              <a:defRPr sz="3200">
                <a:solidFill>
                  <a:srgbClr val="626262"/>
                </a:solidFill>
                <a:latin typeface="Gibson Light" panose="02000000000000000000" pitchFamily="50" charset="0"/>
              </a:defRPr>
            </a:lvl2pPr>
            <a:lvl3pPr marL="1143000" indent="-228600">
              <a:lnSpc>
                <a:spcPct val="90000"/>
              </a:lnSpc>
              <a:spcBef>
                <a:spcPts val="500"/>
              </a:spcBef>
              <a:buFont typeface="Arial" panose="020B0604020202020204" pitchFamily="34" charset="0"/>
              <a:buChar char="•"/>
              <a:defRPr sz="2800">
                <a:solidFill>
                  <a:srgbClr val="626262"/>
                </a:solidFill>
                <a:latin typeface="Gibson Light" panose="02000000000000000000" pitchFamily="50" charset="0"/>
              </a:defRPr>
            </a:lvl3pPr>
            <a:lvl4pPr marL="1600200" indent="-228600">
              <a:lnSpc>
                <a:spcPct val="90000"/>
              </a:lnSpc>
              <a:spcBef>
                <a:spcPts val="500"/>
              </a:spcBef>
              <a:buFont typeface="Arial" panose="020B0604020202020204" pitchFamily="34" charset="0"/>
              <a:buChar char="•"/>
              <a:defRPr sz="2400">
                <a:solidFill>
                  <a:srgbClr val="626262"/>
                </a:solidFill>
                <a:latin typeface="Gibson Light" panose="02000000000000000000" pitchFamily="50" charset="0"/>
              </a:defRPr>
            </a:lvl4pPr>
            <a:lvl5pPr marL="2057400" indent="-228600">
              <a:lnSpc>
                <a:spcPct val="90000"/>
              </a:lnSpc>
              <a:spcBef>
                <a:spcPts val="500"/>
              </a:spcBef>
              <a:buFont typeface="Arial" panose="020B0604020202020204" pitchFamily="34" charset="0"/>
              <a:buChar char="•"/>
              <a:defRPr sz="2400">
                <a:solidFill>
                  <a:srgbClr val="626262"/>
                </a:solidFill>
                <a:latin typeface="Gibson Light" panose="02000000000000000000" pitchFamily="50"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0604" indent="-260604" defTabSz="521208">
              <a:spcBef>
                <a:spcPts val="570"/>
              </a:spcBef>
              <a:buFont typeface="Arial" panose="020B0604020202020204" pitchFamily="34" charset="0"/>
              <a:buChar char="•"/>
            </a:pPr>
            <a:r>
              <a:rPr lang="en-US" sz="2000" kern="1200">
                <a:solidFill>
                  <a:schemeClr val="tx1"/>
                </a:solidFill>
                <a:latin typeface="Arial Narrow" panose="020B0606020202030204" pitchFamily="34" charset="0"/>
              </a:rPr>
              <a:t>NUMBER OF BIDDERS</a:t>
            </a:r>
          </a:p>
          <a:p>
            <a:pPr marL="260604" indent="-260604" defTabSz="521208">
              <a:spcBef>
                <a:spcPts val="570"/>
              </a:spcBef>
              <a:buFont typeface="Arial" panose="020B0604020202020204" pitchFamily="34" charset="0"/>
              <a:buChar char="•"/>
            </a:pPr>
            <a:endParaRPr lang="en-US" sz="2000" kern="1200">
              <a:solidFill>
                <a:schemeClr val="tx1"/>
              </a:solidFill>
              <a:latin typeface="Arial Narrow" panose="020B0606020202030204" pitchFamily="34" charset="0"/>
            </a:endParaRPr>
          </a:p>
          <a:p>
            <a:pPr marL="260604" indent="-260604" defTabSz="521208">
              <a:spcBef>
                <a:spcPts val="570"/>
              </a:spcBef>
              <a:buFont typeface="Arial" panose="020B0604020202020204" pitchFamily="34" charset="0"/>
              <a:buChar char="•"/>
            </a:pPr>
            <a:r>
              <a:rPr lang="en-US" sz="2000" kern="1200">
                <a:solidFill>
                  <a:schemeClr val="tx1"/>
                </a:solidFill>
                <a:latin typeface="Arial Narrow" panose="020B0606020202030204" pitchFamily="34" charset="0"/>
              </a:rPr>
              <a:t>TIME OF YEAR</a:t>
            </a:r>
          </a:p>
          <a:p>
            <a:pPr marL="260604" indent="-260604" defTabSz="521208">
              <a:spcBef>
                <a:spcPts val="570"/>
              </a:spcBef>
              <a:buFont typeface="Arial" panose="020B0604020202020204" pitchFamily="34" charset="0"/>
              <a:buChar char="•"/>
            </a:pPr>
            <a:endParaRPr lang="en-US" sz="2000" kern="1200">
              <a:solidFill>
                <a:schemeClr val="tx1"/>
              </a:solidFill>
              <a:latin typeface="Arial Narrow" panose="020B0606020202030204" pitchFamily="34" charset="0"/>
            </a:endParaRPr>
          </a:p>
          <a:p>
            <a:pPr marL="260604" indent="-260604" defTabSz="521208">
              <a:spcBef>
                <a:spcPts val="570"/>
              </a:spcBef>
              <a:buFont typeface="Arial" panose="020B0604020202020204" pitchFamily="34" charset="0"/>
              <a:buChar char="•"/>
            </a:pPr>
            <a:r>
              <a:rPr lang="en-US" sz="2000" kern="1200">
                <a:solidFill>
                  <a:schemeClr val="tx1"/>
                </a:solidFill>
                <a:latin typeface="Arial Narrow" panose="020B0606020202030204" pitchFamily="34" charset="0"/>
              </a:rPr>
              <a:t>MATERIAL COSTS</a:t>
            </a:r>
          </a:p>
          <a:p>
            <a:pPr marL="260604" indent="-260604" defTabSz="521208">
              <a:spcBef>
                <a:spcPts val="570"/>
              </a:spcBef>
              <a:buFont typeface="Arial" panose="020B0604020202020204" pitchFamily="34" charset="0"/>
              <a:buChar char="•"/>
            </a:pPr>
            <a:endParaRPr lang="en-US" sz="2000" kern="1200">
              <a:solidFill>
                <a:schemeClr val="tx1"/>
              </a:solidFill>
              <a:latin typeface="Arial Narrow" panose="020B0606020202030204" pitchFamily="34" charset="0"/>
            </a:endParaRPr>
          </a:p>
          <a:p>
            <a:pPr marL="260604" indent="-260604" defTabSz="521208">
              <a:spcBef>
                <a:spcPts val="570"/>
              </a:spcBef>
              <a:buFont typeface="Arial" panose="020B0604020202020204" pitchFamily="34" charset="0"/>
              <a:buChar char="•"/>
            </a:pPr>
            <a:r>
              <a:rPr lang="en-US" sz="2000" kern="1200">
                <a:solidFill>
                  <a:schemeClr val="tx1"/>
                </a:solidFill>
                <a:latin typeface="Arial Narrow" panose="020B0606020202030204" pitchFamily="34" charset="0"/>
              </a:rPr>
              <a:t>WEATHER</a:t>
            </a:r>
          </a:p>
          <a:p>
            <a:pPr marL="260604" indent="-260604" defTabSz="521208">
              <a:spcBef>
                <a:spcPts val="570"/>
              </a:spcBef>
              <a:buFont typeface="Arial" panose="020B0604020202020204" pitchFamily="34" charset="0"/>
              <a:buChar char="•"/>
            </a:pPr>
            <a:endParaRPr lang="en-US" sz="2000" kern="1200">
              <a:solidFill>
                <a:schemeClr val="tx1"/>
              </a:solidFill>
              <a:latin typeface="Arial Narrow" panose="020B0606020202030204" pitchFamily="34" charset="0"/>
            </a:endParaRPr>
          </a:p>
          <a:p>
            <a:pPr marL="260604" indent="-260604" defTabSz="521208">
              <a:spcBef>
                <a:spcPts val="570"/>
              </a:spcBef>
              <a:buFont typeface="Arial" panose="020B0604020202020204" pitchFamily="34" charset="0"/>
              <a:buChar char="•"/>
            </a:pPr>
            <a:r>
              <a:rPr lang="en-US" sz="2000" kern="1200">
                <a:solidFill>
                  <a:schemeClr val="tx1"/>
                </a:solidFill>
                <a:latin typeface="Arial Narrow" panose="020B0606020202030204" pitchFamily="34" charset="0"/>
              </a:rPr>
              <a:t>LOCAL LABOR RATES</a:t>
            </a:r>
          </a:p>
          <a:p>
            <a:endParaRPr lang="en-US" sz="2000"/>
          </a:p>
        </p:txBody>
      </p:sp>
    </p:spTree>
    <p:extLst>
      <p:ext uri="{BB962C8B-B14F-4D97-AF65-F5344CB8AC3E}">
        <p14:creationId xmlns:p14="http://schemas.microsoft.com/office/powerpoint/2010/main" val="428319225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Effect transition="in" filter="dissolve">
                                      <p:cBhvr>
                                        <p:cTn id="11" dur="500"/>
                                        <p:tgtEl>
                                          <p:spTgt spid="8">
                                            <p:txEl>
                                              <p:pRg st="2" end="2"/>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dissolve">
                                      <p:cBhvr>
                                        <p:cTn id="15" dur="500"/>
                                        <p:tgtEl>
                                          <p:spTgt spid="8">
                                            <p:txEl>
                                              <p:pRg st="4" end="4"/>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animEffect transition="in" filter="dissolve">
                                      <p:cBhvr>
                                        <p:cTn id="19" dur="500"/>
                                        <p:tgtEl>
                                          <p:spTgt spid="8">
                                            <p:txEl>
                                              <p:pRg st="6" end="6"/>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animEffect transition="in" filter="dissolve">
                                      <p:cBhvr>
                                        <p:cTn id="23"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5736" name="Rectangle 115735">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738" name="Rectangle 115737">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740" name="Rectangle 115739">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building, parked, photo, airplane&#10;&#10;Description automatically generated">
            <a:extLst>
              <a:ext uri="{FF2B5EF4-FFF2-40B4-BE49-F238E27FC236}">
                <a16:creationId xmlns:a16="http://schemas.microsoft.com/office/drawing/2014/main" id="{5526C77A-F753-229F-4CDB-402A7144A30B}"/>
              </a:ext>
            </a:extLst>
          </p:cNvPr>
          <p:cNvPicPr>
            <a:picLocks noChangeAspect="1"/>
          </p:cNvPicPr>
          <p:nvPr/>
        </p:nvPicPr>
        <p:blipFill rotWithShape="1">
          <a:blip r:embed="rId2">
            <a:extLst>
              <a:ext uri="{28A0092B-C50C-407E-A947-70E740481C1C}">
                <a14:useLocalDpi xmlns:a14="http://schemas.microsoft.com/office/drawing/2010/main" val="0"/>
              </a:ext>
            </a:extLst>
          </a:blip>
          <a:srcRect l="404" r="3442" b="7452"/>
          <a:stretch/>
        </p:blipFill>
        <p:spPr>
          <a:xfrm>
            <a:off x="4091740" y="332249"/>
            <a:ext cx="8044984" cy="5826791"/>
          </a:xfrm>
          <a:prstGeom prst="rect">
            <a:avLst/>
          </a:prstGeom>
        </p:spPr>
      </p:pic>
      <p:sp>
        <p:nvSpPr>
          <p:cNvPr id="115742" name="Freeform: Shape 115741">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Rectangle 5"/>
          <p:cNvSpPr txBox="1">
            <a:spLocks noRot="1" noChangeArrowheads="1"/>
          </p:cNvSpPr>
          <p:nvPr/>
        </p:nvSpPr>
        <p:spPr>
          <a:xfrm>
            <a:off x="534473" y="2950387"/>
            <a:ext cx="3052293" cy="3531403"/>
          </a:xfrm>
          <a:prstGeom prst="rect">
            <a:avLst/>
          </a:prstGeom>
        </p:spPr>
        <p:txBody>
          <a:bodyPr vert="horz" lIns="91440" tIns="45720" rIns="91440" bIns="45720" rtlCol="0" anchor="t">
            <a:normAutofit/>
          </a:bodyPr>
          <a:lstStyle>
            <a:defPPr>
              <a:defRPr lang="en-US"/>
            </a:defPPr>
            <a:lvl1pPr>
              <a:lnSpc>
                <a:spcPct val="90000"/>
              </a:lnSpc>
              <a:spcBef>
                <a:spcPct val="0"/>
              </a:spcBef>
              <a:buNone/>
              <a:defRPr sz="6000">
                <a:solidFill>
                  <a:srgbClr val="626262"/>
                </a:solidFill>
                <a:latin typeface="Gibson" panose="02000000000000000000" pitchFamily="50" charset="0"/>
                <a:ea typeface="+mj-ea"/>
                <a:cs typeface="+mj-cs"/>
              </a:defRPr>
            </a:lvl1pPr>
          </a:lstStyle>
          <a:p>
            <a:pPr marL="0" marR="0" lvl="0" indent="0" algn="r" fontAlgn="auto">
              <a:spcAft>
                <a:spcPts val="600"/>
              </a:spcAft>
              <a:buClrTx/>
              <a:buSzTx/>
              <a:tabLst/>
              <a:defRPr/>
            </a:pPr>
            <a:r>
              <a:rPr kumimoji="0" lang="en-US" altLang="en-US" sz="4000" b="1" i="0" u="none" strike="noStrike" cap="none" spc="0" normalizeH="0" baseline="0" noProof="0">
                <a:ln>
                  <a:noFill/>
                </a:ln>
                <a:solidFill>
                  <a:srgbClr val="FFFFFF"/>
                </a:solidFill>
                <a:effectLst/>
                <a:uLnTx/>
                <a:uFillTx/>
                <a:latin typeface="+mj-lt"/>
              </a:rPr>
              <a:t>LEVEL OF FINISH – 50-meter pool comparison</a:t>
            </a:r>
          </a:p>
        </p:txBody>
      </p:sp>
    </p:spTree>
    <p:extLst>
      <p:ext uri="{BB962C8B-B14F-4D97-AF65-F5344CB8AC3E}">
        <p14:creationId xmlns:p14="http://schemas.microsoft.com/office/powerpoint/2010/main" val="391410310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309C18-FF1F-4EB0-9B25-47862649B8BB}"/>
              </a:ext>
            </a:extLst>
          </p:cNvPr>
          <p:cNvSpPr>
            <a:spLocks noChangeArrowheads="1"/>
          </p:cNvSpPr>
          <p:nvPr/>
        </p:nvSpPr>
        <p:spPr bwMode="auto">
          <a:xfrm>
            <a:off x="131805" y="142993"/>
            <a:ext cx="8439172" cy="60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5" tIns="45719" rIns="91435" bIns="45719"/>
          <a:lstStyle>
            <a:lvl1pPr>
              <a:spcBef>
                <a:spcPct val="20000"/>
              </a:spcBef>
              <a:buChar char="•"/>
              <a:defRPr sz="3200">
                <a:solidFill>
                  <a:schemeClr val="bg1"/>
                </a:solidFill>
                <a:latin typeface="Times New Roman" panose="02020603050405020304" pitchFamily="18" charset="0"/>
              </a:defRPr>
            </a:lvl1pPr>
            <a:lvl2pPr marL="742950" indent="-285750">
              <a:spcBef>
                <a:spcPct val="20000"/>
              </a:spcBef>
              <a:buChar char="–"/>
              <a:defRPr sz="2800">
                <a:solidFill>
                  <a:schemeClr val="bg1"/>
                </a:solidFill>
                <a:latin typeface="Times New Roman" panose="02020603050405020304" pitchFamily="18" charset="0"/>
              </a:defRPr>
            </a:lvl2pPr>
            <a:lvl3pPr marL="1143000" indent="-228600">
              <a:spcBef>
                <a:spcPct val="20000"/>
              </a:spcBef>
              <a:buChar char="•"/>
              <a:defRPr sz="2400">
                <a:solidFill>
                  <a:schemeClr val="bg1"/>
                </a:solidFill>
                <a:latin typeface="Times New Roman" panose="02020603050405020304" pitchFamily="18" charset="0"/>
              </a:defRPr>
            </a:lvl3pPr>
            <a:lvl4pPr marL="1600200" indent="-228600">
              <a:spcBef>
                <a:spcPct val="20000"/>
              </a:spcBef>
              <a:buChar char="–"/>
              <a:defRPr sz="2000">
                <a:solidFill>
                  <a:schemeClr val="bg1"/>
                </a:solidFill>
                <a:latin typeface="Times New Roman" panose="02020603050405020304" pitchFamily="18" charset="0"/>
              </a:defRPr>
            </a:lvl4pPr>
            <a:lvl5pPr marL="2057400" indent="-22860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marL="0" marR="0" lvl="0" indent="0" algn="l" defTabSz="609585" rtl="0" eaLnBrk="1" fontAlgn="auto" latinLnBrk="0" hangingPunct="1">
              <a:lnSpc>
                <a:spcPct val="100000"/>
              </a:lnSpc>
              <a:spcBef>
                <a:spcPct val="0"/>
              </a:spcBef>
              <a:spcAft>
                <a:spcPts val="0"/>
              </a:spcAft>
              <a:buClrTx/>
              <a:buSzTx/>
              <a:buFontTx/>
              <a:buNone/>
              <a:tabLst/>
              <a:defRPr/>
            </a:pPr>
            <a:r>
              <a:rPr kumimoji="0" lang="en-US" altLang="en-US" sz="2667" b="1" i="0" u="none" strike="noStrike" kern="1200" cap="all" spc="0" normalizeH="0" baseline="0" noProof="0" dirty="0">
                <a:ln>
                  <a:noFill/>
                </a:ln>
                <a:solidFill>
                  <a:srgbClr val="264656"/>
                </a:solidFill>
                <a:effectLst/>
                <a:uLnTx/>
                <a:uFillTx/>
                <a:latin typeface="Helvetica Neue"/>
                <a:ea typeface="+mn-ea"/>
                <a:cs typeface="Helvetica Neue"/>
              </a:rPr>
              <a:t>Facility Comparison</a:t>
            </a:r>
          </a:p>
        </p:txBody>
      </p:sp>
      <p:graphicFrame>
        <p:nvGraphicFramePr>
          <p:cNvPr id="7" name="Table 6">
            <a:extLst>
              <a:ext uri="{FF2B5EF4-FFF2-40B4-BE49-F238E27FC236}">
                <a16:creationId xmlns:a16="http://schemas.microsoft.com/office/drawing/2014/main" id="{6704B073-AAE4-4EB0-806C-3DB5AD00385C}"/>
              </a:ext>
            </a:extLst>
          </p:cNvPr>
          <p:cNvGraphicFramePr>
            <a:graphicFrameLocks noGrp="1"/>
          </p:cNvGraphicFramePr>
          <p:nvPr/>
        </p:nvGraphicFramePr>
        <p:xfrm>
          <a:off x="131804" y="744655"/>
          <a:ext cx="11928392" cy="4574047"/>
        </p:xfrm>
        <a:graphic>
          <a:graphicData uri="http://schemas.openxmlformats.org/drawingml/2006/table">
            <a:tbl>
              <a:tblPr firstRow="1" bandRow="1">
                <a:tableStyleId>{5C22544A-7EE6-4342-B048-85BDC9FD1C3A}</a:tableStyleId>
              </a:tblPr>
              <a:tblGrid>
                <a:gridCol w="3251476">
                  <a:extLst>
                    <a:ext uri="{9D8B030D-6E8A-4147-A177-3AD203B41FA5}">
                      <a16:colId xmlns:a16="http://schemas.microsoft.com/office/drawing/2014/main" val="1969615592"/>
                    </a:ext>
                  </a:extLst>
                </a:gridCol>
                <a:gridCol w="1920240">
                  <a:extLst>
                    <a:ext uri="{9D8B030D-6E8A-4147-A177-3AD203B41FA5}">
                      <a16:colId xmlns:a16="http://schemas.microsoft.com/office/drawing/2014/main" val="1831169191"/>
                    </a:ext>
                  </a:extLst>
                </a:gridCol>
                <a:gridCol w="1686560">
                  <a:extLst>
                    <a:ext uri="{9D8B030D-6E8A-4147-A177-3AD203B41FA5}">
                      <a16:colId xmlns:a16="http://schemas.microsoft.com/office/drawing/2014/main" val="2073707639"/>
                    </a:ext>
                  </a:extLst>
                </a:gridCol>
                <a:gridCol w="1513840">
                  <a:extLst>
                    <a:ext uri="{9D8B030D-6E8A-4147-A177-3AD203B41FA5}">
                      <a16:colId xmlns:a16="http://schemas.microsoft.com/office/drawing/2014/main" val="971031151"/>
                    </a:ext>
                  </a:extLst>
                </a:gridCol>
                <a:gridCol w="2011680">
                  <a:extLst>
                    <a:ext uri="{9D8B030D-6E8A-4147-A177-3AD203B41FA5}">
                      <a16:colId xmlns:a16="http://schemas.microsoft.com/office/drawing/2014/main" val="839890283"/>
                    </a:ext>
                  </a:extLst>
                </a:gridCol>
                <a:gridCol w="1544596">
                  <a:extLst>
                    <a:ext uri="{9D8B030D-6E8A-4147-A177-3AD203B41FA5}">
                      <a16:colId xmlns:a16="http://schemas.microsoft.com/office/drawing/2014/main" val="2088436176"/>
                    </a:ext>
                  </a:extLst>
                </a:gridCol>
              </a:tblGrid>
              <a:tr h="564535">
                <a:tc>
                  <a:txBody>
                    <a:bodyPr/>
                    <a:lstStyle/>
                    <a:p>
                      <a:pPr algn="ctr"/>
                      <a:r>
                        <a:rPr lang="en-US" sz="1300" dirty="0"/>
                        <a:t>Facility</a:t>
                      </a:r>
                    </a:p>
                  </a:txBody>
                  <a:tcPr marL="121920" marR="121920" marT="60960" marB="60960"/>
                </a:tc>
                <a:tc>
                  <a:txBody>
                    <a:bodyPr/>
                    <a:lstStyle/>
                    <a:p>
                      <a:pPr algn="ctr"/>
                      <a:r>
                        <a:rPr lang="en-US" sz="1300" dirty="0"/>
                        <a:t>Location</a:t>
                      </a:r>
                    </a:p>
                  </a:txBody>
                  <a:tcPr marL="121920" marR="121920" marT="60960" marB="60960"/>
                </a:tc>
                <a:tc>
                  <a:txBody>
                    <a:bodyPr/>
                    <a:lstStyle/>
                    <a:p>
                      <a:pPr algn="ctr"/>
                      <a:r>
                        <a:rPr lang="en-US" sz="1300" dirty="0"/>
                        <a:t>Bid Year</a:t>
                      </a:r>
                    </a:p>
                  </a:txBody>
                  <a:tcPr marL="121920" marR="121920" marT="60960" marB="60960"/>
                </a:tc>
                <a:tc>
                  <a:txBody>
                    <a:bodyPr/>
                    <a:lstStyle/>
                    <a:p>
                      <a:pPr algn="ctr"/>
                      <a:r>
                        <a:rPr lang="en-US" sz="1300" dirty="0"/>
                        <a:t>Size (</a:t>
                      </a:r>
                      <a:r>
                        <a:rPr lang="en-US" sz="1300" dirty="0" err="1"/>
                        <a:t>Sq.Ft</a:t>
                      </a:r>
                      <a:r>
                        <a:rPr lang="en-US" sz="1300" dirty="0"/>
                        <a:t>.)</a:t>
                      </a:r>
                    </a:p>
                  </a:txBody>
                  <a:tcPr marL="121920" marR="121920" marT="60960" marB="60960"/>
                </a:tc>
                <a:tc>
                  <a:txBody>
                    <a:bodyPr/>
                    <a:lstStyle/>
                    <a:p>
                      <a:pPr algn="ctr"/>
                      <a:r>
                        <a:rPr lang="en-US" sz="1300" dirty="0"/>
                        <a:t>Cost</a:t>
                      </a:r>
                    </a:p>
                  </a:txBody>
                  <a:tcPr marL="121920" marR="121920" marT="60960" marB="60960"/>
                </a:tc>
                <a:tc>
                  <a:txBody>
                    <a:bodyPr/>
                    <a:lstStyle/>
                    <a:p>
                      <a:pPr algn="ctr"/>
                      <a:r>
                        <a:rPr lang="en-US" sz="1300" dirty="0"/>
                        <a:t>Cost Per (</a:t>
                      </a:r>
                      <a:r>
                        <a:rPr lang="en-US" sz="1300" dirty="0" err="1"/>
                        <a:t>Sq.Ft</a:t>
                      </a:r>
                      <a:r>
                        <a:rPr lang="en-US" sz="1300" dirty="0"/>
                        <a:t>.)</a:t>
                      </a:r>
                    </a:p>
                  </a:txBody>
                  <a:tcPr marL="121920" marR="121920" marT="60960" marB="60960"/>
                </a:tc>
                <a:extLst>
                  <a:ext uri="{0D108BD9-81ED-4DB2-BD59-A6C34878D82A}">
                    <a16:rowId xmlns:a16="http://schemas.microsoft.com/office/drawing/2014/main" val="76926378"/>
                  </a:ext>
                </a:extLst>
              </a:tr>
              <a:tr h="386920">
                <a:tc>
                  <a:txBody>
                    <a:bodyPr/>
                    <a:lstStyle/>
                    <a:p>
                      <a:r>
                        <a:rPr lang="en-US" sz="1300" dirty="0"/>
                        <a:t>Shawnee Mission Aquatic Center</a:t>
                      </a:r>
                    </a:p>
                  </a:txBody>
                  <a:tcPr marL="121920" marR="121920" marT="60960" marB="60960"/>
                </a:tc>
                <a:tc>
                  <a:txBody>
                    <a:bodyPr/>
                    <a:lstStyle/>
                    <a:p>
                      <a:pPr algn="ctr"/>
                      <a:r>
                        <a:rPr lang="en-US" sz="1300" dirty="0"/>
                        <a:t>Kansas City, KS</a:t>
                      </a:r>
                    </a:p>
                  </a:txBody>
                  <a:tcPr marL="121920" marR="121920" marT="60960" marB="60960"/>
                </a:tc>
                <a:tc>
                  <a:txBody>
                    <a:bodyPr/>
                    <a:lstStyle/>
                    <a:p>
                      <a:pPr algn="ctr"/>
                      <a:r>
                        <a:rPr lang="en-US" sz="1300" dirty="0"/>
                        <a:t>2018</a:t>
                      </a:r>
                    </a:p>
                  </a:txBody>
                  <a:tcPr marL="121920" marR="121920" marT="60960" marB="60960"/>
                </a:tc>
                <a:tc>
                  <a:txBody>
                    <a:bodyPr/>
                    <a:lstStyle/>
                    <a:p>
                      <a:pPr algn="ctr"/>
                      <a:r>
                        <a:rPr lang="en-US" sz="1300" dirty="0"/>
                        <a:t>53,000</a:t>
                      </a:r>
                    </a:p>
                  </a:txBody>
                  <a:tcPr marL="121920" marR="121920" marT="60960" marB="60960"/>
                </a:tc>
                <a:tc>
                  <a:txBody>
                    <a:bodyPr/>
                    <a:lstStyle/>
                    <a:p>
                      <a:pPr algn="ctr"/>
                      <a:r>
                        <a:rPr lang="en-US" sz="1300" dirty="0"/>
                        <a:t>$28.0M</a:t>
                      </a:r>
                    </a:p>
                  </a:txBody>
                  <a:tcPr marL="121920" marR="121920" marT="60960" marB="60960"/>
                </a:tc>
                <a:tc>
                  <a:txBody>
                    <a:bodyPr/>
                    <a:lstStyle/>
                    <a:p>
                      <a:pPr algn="ctr"/>
                      <a:r>
                        <a:rPr lang="en-US" sz="1300" dirty="0"/>
                        <a:t>$528</a:t>
                      </a:r>
                    </a:p>
                  </a:txBody>
                  <a:tcPr marL="121920" marR="121920" marT="60960" marB="60960"/>
                </a:tc>
                <a:extLst>
                  <a:ext uri="{0D108BD9-81ED-4DB2-BD59-A6C34878D82A}">
                    <a16:rowId xmlns:a16="http://schemas.microsoft.com/office/drawing/2014/main" val="3867399395"/>
                  </a:ext>
                </a:extLst>
              </a:tr>
              <a:tr h="381888">
                <a:tc>
                  <a:txBody>
                    <a:bodyPr/>
                    <a:lstStyle/>
                    <a:p>
                      <a:r>
                        <a:rPr lang="en-US" sz="1300" dirty="0"/>
                        <a:t>Libertyville High School</a:t>
                      </a:r>
                    </a:p>
                  </a:txBody>
                  <a:tcPr marL="121920" marR="121920" marT="60960" marB="60960"/>
                </a:tc>
                <a:tc>
                  <a:txBody>
                    <a:bodyPr/>
                    <a:lstStyle/>
                    <a:p>
                      <a:pPr algn="ctr"/>
                      <a:r>
                        <a:rPr lang="en-US" sz="1300" dirty="0"/>
                        <a:t>Chicago, IL</a:t>
                      </a:r>
                    </a:p>
                  </a:txBody>
                  <a:tcPr marL="121920" marR="121920" marT="60960" marB="60960"/>
                </a:tc>
                <a:tc>
                  <a:txBody>
                    <a:bodyPr/>
                    <a:lstStyle/>
                    <a:p>
                      <a:pPr algn="ctr"/>
                      <a:r>
                        <a:rPr lang="en-US" sz="1300" dirty="0"/>
                        <a:t>2018</a:t>
                      </a:r>
                    </a:p>
                  </a:txBody>
                  <a:tcPr marL="121920" marR="121920" marT="60960" marB="60960"/>
                </a:tc>
                <a:tc>
                  <a:txBody>
                    <a:bodyPr/>
                    <a:lstStyle/>
                    <a:p>
                      <a:pPr algn="ctr"/>
                      <a:r>
                        <a:rPr lang="en-US" sz="1300" dirty="0"/>
                        <a:t>38,000</a:t>
                      </a:r>
                    </a:p>
                  </a:txBody>
                  <a:tcPr marL="121920" marR="121920" marT="60960" marB="60960"/>
                </a:tc>
                <a:tc>
                  <a:txBody>
                    <a:bodyPr/>
                    <a:lstStyle/>
                    <a:p>
                      <a:pPr algn="ctr"/>
                      <a:r>
                        <a:rPr lang="en-US" sz="1300" dirty="0"/>
                        <a:t>$21.5M</a:t>
                      </a:r>
                    </a:p>
                  </a:txBody>
                  <a:tcPr marL="121920" marR="121920" marT="60960" marB="60960"/>
                </a:tc>
                <a:tc>
                  <a:txBody>
                    <a:bodyPr/>
                    <a:lstStyle/>
                    <a:p>
                      <a:pPr algn="ctr"/>
                      <a:r>
                        <a:rPr lang="en-US" sz="1300" dirty="0"/>
                        <a:t>$565</a:t>
                      </a:r>
                    </a:p>
                  </a:txBody>
                  <a:tcPr marL="121920" marR="121920" marT="60960" marB="60960"/>
                </a:tc>
                <a:extLst>
                  <a:ext uri="{0D108BD9-81ED-4DB2-BD59-A6C34878D82A}">
                    <a16:rowId xmlns:a16="http://schemas.microsoft.com/office/drawing/2014/main" val="4220364711"/>
                  </a:ext>
                </a:extLst>
              </a:tr>
              <a:tr h="381888">
                <a:tc>
                  <a:txBody>
                    <a:bodyPr/>
                    <a:lstStyle/>
                    <a:p>
                      <a:r>
                        <a:rPr lang="en-US" sz="1300" dirty="0"/>
                        <a:t>Deaconess Aquatic Center (in design)</a:t>
                      </a:r>
                    </a:p>
                  </a:txBody>
                  <a:tcPr marL="121920" marR="121920" marT="60960" marB="60960"/>
                </a:tc>
                <a:tc>
                  <a:txBody>
                    <a:bodyPr/>
                    <a:lstStyle/>
                    <a:p>
                      <a:pPr algn="ctr"/>
                      <a:r>
                        <a:rPr lang="en-US" sz="1300" dirty="0"/>
                        <a:t>Evansville, IN</a:t>
                      </a:r>
                    </a:p>
                  </a:txBody>
                  <a:tcPr marL="121920" marR="121920" marT="60960" marB="60960"/>
                </a:tc>
                <a:tc>
                  <a:txBody>
                    <a:bodyPr/>
                    <a:lstStyle/>
                    <a:p>
                      <a:pPr algn="ctr"/>
                      <a:r>
                        <a:rPr lang="en-US" sz="1300" dirty="0"/>
                        <a:t>2019</a:t>
                      </a:r>
                    </a:p>
                  </a:txBody>
                  <a:tcPr marL="121920" marR="121920" marT="60960" marB="60960"/>
                </a:tc>
                <a:tc>
                  <a:txBody>
                    <a:bodyPr/>
                    <a:lstStyle/>
                    <a:p>
                      <a:pPr algn="ctr"/>
                      <a:r>
                        <a:rPr lang="en-US" sz="1300" dirty="0"/>
                        <a:t>65,000</a:t>
                      </a:r>
                    </a:p>
                  </a:txBody>
                  <a:tcPr marL="121920" marR="121920" marT="60960" marB="60960"/>
                </a:tc>
                <a:tc>
                  <a:txBody>
                    <a:bodyPr/>
                    <a:lstStyle/>
                    <a:p>
                      <a:pPr algn="ctr"/>
                      <a:r>
                        <a:rPr lang="en-US" sz="1300" dirty="0"/>
                        <a:t>$28.0M</a:t>
                      </a:r>
                    </a:p>
                  </a:txBody>
                  <a:tcPr marL="121920" marR="121920" marT="60960" marB="60960"/>
                </a:tc>
                <a:tc>
                  <a:txBody>
                    <a:bodyPr/>
                    <a:lstStyle/>
                    <a:p>
                      <a:pPr algn="ctr"/>
                      <a:r>
                        <a:rPr lang="en-US" sz="1300" dirty="0"/>
                        <a:t>$430</a:t>
                      </a:r>
                    </a:p>
                  </a:txBody>
                  <a:tcPr marL="121920" marR="121920" marT="60960" marB="60960"/>
                </a:tc>
                <a:extLst>
                  <a:ext uri="{0D108BD9-81ED-4DB2-BD59-A6C34878D82A}">
                    <a16:rowId xmlns:a16="http://schemas.microsoft.com/office/drawing/2014/main" val="1036352792"/>
                  </a:ext>
                </a:extLst>
              </a:tr>
              <a:tr h="381888">
                <a:tc>
                  <a:txBody>
                    <a:bodyPr/>
                    <a:lstStyle/>
                    <a:p>
                      <a:r>
                        <a:rPr lang="en-US" sz="1300" dirty="0"/>
                        <a:t>Southern Methodist University</a:t>
                      </a:r>
                    </a:p>
                  </a:txBody>
                  <a:tcPr marL="121920" marR="121920" marT="60960" marB="60960"/>
                </a:tc>
                <a:tc>
                  <a:txBody>
                    <a:bodyPr/>
                    <a:lstStyle/>
                    <a:p>
                      <a:pPr algn="ctr"/>
                      <a:r>
                        <a:rPr lang="en-US" sz="1300" dirty="0"/>
                        <a:t>Dallas, TX</a:t>
                      </a:r>
                    </a:p>
                  </a:txBody>
                  <a:tcPr marL="121920" marR="121920" marT="60960" marB="60960"/>
                </a:tc>
                <a:tc>
                  <a:txBody>
                    <a:bodyPr/>
                    <a:lstStyle/>
                    <a:p>
                      <a:pPr algn="ctr"/>
                      <a:r>
                        <a:rPr lang="en-US" sz="1300" dirty="0"/>
                        <a:t>2016</a:t>
                      </a:r>
                    </a:p>
                  </a:txBody>
                  <a:tcPr marL="121920" marR="121920" marT="60960" marB="60960"/>
                </a:tc>
                <a:tc>
                  <a:txBody>
                    <a:bodyPr/>
                    <a:lstStyle/>
                    <a:p>
                      <a:pPr algn="ctr"/>
                      <a:r>
                        <a:rPr lang="en-US" sz="1300" dirty="0"/>
                        <a:t>43,000</a:t>
                      </a:r>
                    </a:p>
                  </a:txBody>
                  <a:tcPr marL="121920" marR="121920" marT="60960" marB="60960"/>
                </a:tc>
                <a:tc>
                  <a:txBody>
                    <a:bodyPr/>
                    <a:lstStyle/>
                    <a:p>
                      <a:pPr algn="ctr"/>
                      <a:r>
                        <a:rPr lang="en-US" sz="1300" dirty="0"/>
                        <a:t>$26.0M</a:t>
                      </a:r>
                    </a:p>
                  </a:txBody>
                  <a:tcPr marL="121920" marR="121920" marT="60960" marB="60960"/>
                </a:tc>
                <a:tc>
                  <a:txBody>
                    <a:bodyPr/>
                    <a:lstStyle/>
                    <a:p>
                      <a:pPr algn="ctr"/>
                      <a:r>
                        <a:rPr lang="en-US" sz="1300" dirty="0"/>
                        <a:t>$596</a:t>
                      </a:r>
                    </a:p>
                  </a:txBody>
                  <a:tcPr marL="121920" marR="121920" marT="60960" marB="60960"/>
                </a:tc>
                <a:extLst>
                  <a:ext uri="{0D108BD9-81ED-4DB2-BD59-A6C34878D82A}">
                    <a16:rowId xmlns:a16="http://schemas.microsoft.com/office/drawing/2014/main" val="2315475997"/>
                  </a:ext>
                </a:extLst>
              </a:tr>
              <a:tr h="411264">
                <a:tc>
                  <a:txBody>
                    <a:bodyPr/>
                    <a:lstStyle/>
                    <a:p>
                      <a:r>
                        <a:rPr lang="en-US" sz="1300" dirty="0"/>
                        <a:t>Dulles South Recreation Center</a:t>
                      </a:r>
                    </a:p>
                  </a:txBody>
                  <a:tcPr marL="121920" marR="121920" marT="60960" marB="60960"/>
                </a:tc>
                <a:tc>
                  <a:txBody>
                    <a:bodyPr/>
                    <a:lstStyle/>
                    <a:p>
                      <a:pPr algn="ctr"/>
                      <a:r>
                        <a:rPr lang="en-US" sz="1300" dirty="0"/>
                        <a:t>Washington D.C.</a:t>
                      </a:r>
                    </a:p>
                  </a:txBody>
                  <a:tcPr marL="121920" marR="121920" marT="60960" marB="60960"/>
                </a:tc>
                <a:tc>
                  <a:txBody>
                    <a:bodyPr/>
                    <a:lstStyle/>
                    <a:p>
                      <a:pPr algn="ctr"/>
                      <a:r>
                        <a:rPr lang="en-US" sz="1300" dirty="0"/>
                        <a:t>2016</a:t>
                      </a:r>
                    </a:p>
                  </a:txBody>
                  <a:tcPr marL="121920" marR="121920" marT="60960" marB="60960"/>
                </a:tc>
                <a:tc>
                  <a:txBody>
                    <a:bodyPr/>
                    <a:lstStyle/>
                    <a:p>
                      <a:pPr algn="ctr"/>
                      <a:r>
                        <a:rPr lang="en-US" sz="1300" dirty="0"/>
                        <a:t>81,000</a:t>
                      </a:r>
                    </a:p>
                  </a:txBody>
                  <a:tcPr marL="121920" marR="121920" marT="60960" marB="60960"/>
                </a:tc>
                <a:tc>
                  <a:txBody>
                    <a:bodyPr/>
                    <a:lstStyle/>
                    <a:p>
                      <a:pPr algn="ctr"/>
                      <a:r>
                        <a:rPr lang="en-US" sz="1300" dirty="0"/>
                        <a:t>$42.0M</a:t>
                      </a:r>
                    </a:p>
                  </a:txBody>
                  <a:tcPr marL="121920" marR="121920" marT="60960" marB="60960"/>
                </a:tc>
                <a:tc>
                  <a:txBody>
                    <a:bodyPr/>
                    <a:lstStyle/>
                    <a:p>
                      <a:pPr algn="ctr"/>
                      <a:r>
                        <a:rPr lang="en-US" sz="1300" dirty="0"/>
                        <a:t>$523</a:t>
                      </a:r>
                    </a:p>
                  </a:txBody>
                  <a:tcPr marL="121920" marR="121920" marT="60960" marB="60960"/>
                </a:tc>
                <a:extLst>
                  <a:ext uri="{0D108BD9-81ED-4DB2-BD59-A6C34878D82A}">
                    <a16:rowId xmlns:a16="http://schemas.microsoft.com/office/drawing/2014/main" val="1708144476"/>
                  </a:ext>
                </a:extLst>
              </a:tr>
              <a:tr h="391680">
                <a:tc>
                  <a:txBody>
                    <a:bodyPr/>
                    <a:lstStyle/>
                    <a:p>
                      <a:r>
                        <a:rPr lang="en-US" sz="1300" dirty="0"/>
                        <a:t>Northern Arizona University</a:t>
                      </a:r>
                    </a:p>
                  </a:txBody>
                  <a:tcPr marL="121920" marR="121920" marT="60960" marB="60960"/>
                </a:tc>
                <a:tc>
                  <a:txBody>
                    <a:bodyPr/>
                    <a:lstStyle/>
                    <a:p>
                      <a:pPr algn="ctr"/>
                      <a:r>
                        <a:rPr lang="en-US" sz="1300" dirty="0"/>
                        <a:t>Scottsdale, AZ</a:t>
                      </a:r>
                    </a:p>
                  </a:txBody>
                  <a:tcPr marL="121920" marR="121920" marT="60960" marB="60960"/>
                </a:tc>
                <a:tc>
                  <a:txBody>
                    <a:bodyPr/>
                    <a:lstStyle/>
                    <a:p>
                      <a:pPr algn="ctr"/>
                      <a:r>
                        <a:rPr lang="en-US" sz="1300" dirty="0"/>
                        <a:t>2015</a:t>
                      </a:r>
                    </a:p>
                  </a:txBody>
                  <a:tcPr marL="121920" marR="121920" marT="60960" marB="60960"/>
                </a:tc>
                <a:tc>
                  <a:txBody>
                    <a:bodyPr/>
                    <a:lstStyle/>
                    <a:p>
                      <a:pPr algn="ctr"/>
                      <a:r>
                        <a:rPr lang="en-US" sz="1300" dirty="0"/>
                        <a:t>64,500</a:t>
                      </a:r>
                    </a:p>
                  </a:txBody>
                  <a:tcPr marL="121920" marR="121920" marT="60960" marB="60960"/>
                </a:tc>
                <a:tc>
                  <a:txBody>
                    <a:bodyPr/>
                    <a:lstStyle/>
                    <a:p>
                      <a:pPr algn="ctr"/>
                      <a:r>
                        <a:rPr lang="en-US" sz="1300" dirty="0"/>
                        <a:t>$36.0M</a:t>
                      </a:r>
                    </a:p>
                  </a:txBody>
                  <a:tcPr marL="121920" marR="121920" marT="60960" marB="60960"/>
                </a:tc>
                <a:tc>
                  <a:txBody>
                    <a:bodyPr/>
                    <a:lstStyle/>
                    <a:p>
                      <a:pPr algn="ctr"/>
                      <a:r>
                        <a:rPr lang="en-US" sz="1300" dirty="0"/>
                        <a:t>$558</a:t>
                      </a:r>
                    </a:p>
                  </a:txBody>
                  <a:tcPr marL="121920" marR="121920" marT="60960" marB="60960"/>
                </a:tc>
                <a:extLst>
                  <a:ext uri="{0D108BD9-81ED-4DB2-BD59-A6C34878D82A}">
                    <a16:rowId xmlns:a16="http://schemas.microsoft.com/office/drawing/2014/main" val="89811544"/>
                  </a:ext>
                </a:extLst>
              </a:tr>
              <a:tr h="381888">
                <a:tc>
                  <a:txBody>
                    <a:bodyPr/>
                    <a:lstStyle/>
                    <a:p>
                      <a:r>
                        <a:rPr lang="en-US" sz="1300" dirty="0" err="1"/>
                        <a:t>Brahan</a:t>
                      </a:r>
                      <a:r>
                        <a:rPr lang="en-US" sz="1300" dirty="0"/>
                        <a:t> Natatorium</a:t>
                      </a:r>
                    </a:p>
                  </a:txBody>
                  <a:tcPr marL="121920" marR="121920" marT="60960" marB="60960"/>
                </a:tc>
                <a:tc>
                  <a:txBody>
                    <a:bodyPr/>
                    <a:lstStyle/>
                    <a:p>
                      <a:pPr algn="ctr"/>
                      <a:r>
                        <a:rPr lang="en-US" sz="1300" dirty="0"/>
                        <a:t>Huntsville, AL</a:t>
                      </a:r>
                    </a:p>
                  </a:txBody>
                  <a:tcPr marL="121920" marR="121920" marT="60960" marB="60960"/>
                </a:tc>
                <a:tc>
                  <a:txBody>
                    <a:bodyPr/>
                    <a:lstStyle/>
                    <a:p>
                      <a:pPr algn="ctr"/>
                      <a:r>
                        <a:rPr lang="en-US" sz="1300" dirty="0"/>
                        <a:t>2016</a:t>
                      </a:r>
                    </a:p>
                  </a:txBody>
                  <a:tcPr marL="121920" marR="121920" marT="60960" marB="60960"/>
                </a:tc>
                <a:tc>
                  <a:txBody>
                    <a:bodyPr/>
                    <a:lstStyle/>
                    <a:p>
                      <a:pPr algn="ctr"/>
                      <a:r>
                        <a:rPr lang="en-US" sz="1300" dirty="0"/>
                        <a:t>56,400</a:t>
                      </a:r>
                    </a:p>
                  </a:txBody>
                  <a:tcPr marL="121920" marR="121920" marT="60960" marB="60960"/>
                </a:tc>
                <a:tc>
                  <a:txBody>
                    <a:bodyPr/>
                    <a:lstStyle/>
                    <a:p>
                      <a:pPr algn="ctr"/>
                      <a:r>
                        <a:rPr lang="en-US" sz="1300" dirty="0"/>
                        <a:t>$22.4M</a:t>
                      </a:r>
                    </a:p>
                  </a:txBody>
                  <a:tcPr marL="121920" marR="121920" marT="60960" marB="60960"/>
                </a:tc>
                <a:tc>
                  <a:txBody>
                    <a:bodyPr/>
                    <a:lstStyle/>
                    <a:p>
                      <a:pPr algn="ctr"/>
                      <a:r>
                        <a:rPr lang="en-US" sz="1300" dirty="0"/>
                        <a:t>$397</a:t>
                      </a:r>
                    </a:p>
                  </a:txBody>
                  <a:tcPr marL="121920" marR="121920" marT="60960" marB="60960"/>
                </a:tc>
                <a:extLst>
                  <a:ext uri="{0D108BD9-81ED-4DB2-BD59-A6C34878D82A}">
                    <a16:rowId xmlns:a16="http://schemas.microsoft.com/office/drawing/2014/main" val="823053995"/>
                  </a:ext>
                </a:extLst>
              </a:tr>
              <a:tr h="381888">
                <a:tc>
                  <a:txBody>
                    <a:bodyPr/>
                    <a:lstStyle/>
                    <a:p>
                      <a:r>
                        <a:rPr lang="en-US" sz="1300" dirty="0"/>
                        <a:t>Midco Aquatic Center</a:t>
                      </a:r>
                    </a:p>
                  </a:txBody>
                  <a:tcPr marL="121920" marR="121920" marT="60960" marB="60960"/>
                </a:tc>
                <a:tc>
                  <a:txBody>
                    <a:bodyPr/>
                    <a:lstStyle/>
                    <a:p>
                      <a:pPr algn="ctr"/>
                      <a:r>
                        <a:rPr lang="en-US" sz="1300" dirty="0"/>
                        <a:t>Sioux Falls, SD</a:t>
                      </a:r>
                    </a:p>
                  </a:txBody>
                  <a:tcPr marL="121920" marR="121920" marT="60960" marB="60960"/>
                </a:tc>
                <a:tc>
                  <a:txBody>
                    <a:bodyPr/>
                    <a:lstStyle/>
                    <a:p>
                      <a:pPr algn="ctr"/>
                      <a:r>
                        <a:rPr lang="en-US" sz="1300" dirty="0"/>
                        <a:t>2015</a:t>
                      </a:r>
                    </a:p>
                  </a:txBody>
                  <a:tcPr marL="121920" marR="121920" marT="60960" marB="60960"/>
                </a:tc>
                <a:tc>
                  <a:txBody>
                    <a:bodyPr/>
                    <a:lstStyle/>
                    <a:p>
                      <a:pPr algn="ctr"/>
                      <a:r>
                        <a:rPr lang="en-US" sz="1300" dirty="0"/>
                        <a:t>56,000</a:t>
                      </a:r>
                    </a:p>
                  </a:txBody>
                  <a:tcPr marL="121920" marR="121920" marT="60960" marB="60960"/>
                </a:tc>
                <a:tc>
                  <a:txBody>
                    <a:bodyPr/>
                    <a:lstStyle/>
                    <a:p>
                      <a:pPr algn="ctr"/>
                      <a:r>
                        <a:rPr lang="en-US" sz="1300" dirty="0"/>
                        <a:t>$24.0M</a:t>
                      </a:r>
                    </a:p>
                  </a:txBody>
                  <a:tcPr marL="121920" marR="121920" marT="60960" marB="60960"/>
                </a:tc>
                <a:tc>
                  <a:txBody>
                    <a:bodyPr/>
                    <a:lstStyle/>
                    <a:p>
                      <a:pPr algn="ctr"/>
                      <a:r>
                        <a:rPr lang="en-US" sz="1300" dirty="0"/>
                        <a:t>$428</a:t>
                      </a:r>
                    </a:p>
                  </a:txBody>
                  <a:tcPr marL="121920" marR="121920" marT="60960" marB="60960"/>
                </a:tc>
                <a:extLst>
                  <a:ext uri="{0D108BD9-81ED-4DB2-BD59-A6C34878D82A}">
                    <a16:rowId xmlns:a16="http://schemas.microsoft.com/office/drawing/2014/main" val="3689167939"/>
                  </a:ext>
                </a:extLst>
              </a:tr>
              <a:tr h="381888">
                <a:tc>
                  <a:txBody>
                    <a:bodyPr/>
                    <a:lstStyle/>
                    <a:p>
                      <a:r>
                        <a:rPr lang="en-US" sz="1300" dirty="0"/>
                        <a:t>Arlington ISD Aquatic Center</a:t>
                      </a:r>
                    </a:p>
                  </a:txBody>
                  <a:tcPr marL="121920" marR="121920" marT="60960" marB="60960"/>
                </a:tc>
                <a:tc>
                  <a:txBody>
                    <a:bodyPr/>
                    <a:lstStyle/>
                    <a:p>
                      <a:pPr algn="ctr"/>
                      <a:r>
                        <a:rPr lang="en-US" sz="1300" dirty="0"/>
                        <a:t>Dallas, TX</a:t>
                      </a:r>
                    </a:p>
                  </a:txBody>
                  <a:tcPr marL="121920" marR="121920" marT="60960" marB="60960"/>
                </a:tc>
                <a:tc>
                  <a:txBody>
                    <a:bodyPr/>
                    <a:lstStyle/>
                    <a:p>
                      <a:pPr algn="ctr"/>
                      <a:r>
                        <a:rPr lang="en-US" sz="1300" dirty="0"/>
                        <a:t>2019</a:t>
                      </a:r>
                    </a:p>
                  </a:txBody>
                  <a:tcPr marL="121920" marR="121920" marT="60960" marB="60960"/>
                </a:tc>
                <a:tc>
                  <a:txBody>
                    <a:bodyPr/>
                    <a:lstStyle/>
                    <a:p>
                      <a:pPr algn="ctr"/>
                      <a:r>
                        <a:rPr lang="en-US" sz="1300" dirty="0"/>
                        <a:t>49,453</a:t>
                      </a:r>
                    </a:p>
                  </a:txBody>
                  <a:tcPr marL="121920" marR="121920" marT="60960" marB="60960"/>
                </a:tc>
                <a:tc>
                  <a:txBody>
                    <a:bodyPr/>
                    <a:lstStyle/>
                    <a:p>
                      <a:pPr algn="ctr"/>
                      <a:r>
                        <a:rPr lang="en-US" sz="1300" dirty="0"/>
                        <a:t>$20.5M</a:t>
                      </a:r>
                    </a:p>
                  </a:txBody>
                  <a:tcPr marL="121920" marR="121920" marT="60960" marB="60960"/>
                </a:tc>
                <a:tc>
                  <a:txBody>
                    <a:bodyPr/>
                    <a:lstStyle/>
                    <a:p>
                      <a:pPr algn="ctr"/>
                      <a:r>
                        <a:rPr lang="en-US" sz="1300" dirty="0"/>
                        <a:t>$413</a:t>
                      </a:r>
                    </a:p>
                  </a:txBody>
                  <a:tcPr marL="121920" marR="121920" marT="60960" marB="60960"/>
                </a:tc>
                <a:extLst>
                  <a:ext uri="{0D108BD9-81ED-4DB2-BD59-A6C34878D82A}">
                    <a16:rowId xmlns:a16="http://schemas.microsoft.com/office/drawing/2014/main" val="3788985417"/>
                  </a:ext>
                </a:extLst>
              </a:tr>
              <a:tr h="528320">
                <a:tc gridSpan="6">
                  <a:txBody>
                    <a:bodyPr/>
                    <a:lstStyle/>
                    <a:p>
                      <a:pPr algn="ctr"/>
                      <a:r>
                        <a:rPr lang="en-US" sz="1300" b="1" dirty="0"/>
                        <a:t>Average </a:t>
                      </a:r>
                    </a:p>
                    <a:p>
                      <a:pPr algn="ctr"/>
                      <a:r>
                        <a:rPr lang="en-US" sz="1300" b="1" dirty="0">
                          <a:highlight>
                            <a:srgbClr val="FFFF00"/>
                          </a:highlight>
                        </a:rPr>
                        <a:t>$503/</a:t>
                      </a:r>
                      <a:r>
                        <a:rPr lang="en-US" sz="1300" b="1" dirty="0" err="1">
                          <a:highlight>
                            <a:srgbClr val="FFFF00"/>
                          </a:highlight>
                        </a:rPr>
                        <a:t>Sq.Ft</a:t>
                      </a:r>
                      <a:r>
                        <a:rPr lang="en-US" sz="1300" b="1" dirty="0">
                          <a:highlight>
                            <a:srgbClr val="FFFF00"/>
                          </a:highlight>
                        </a:rPr>
                        <a:t>.</a:t>
                      </a:r>
                    </a:p>
                  </a:txBody>
                  <a:tcPr marL="121920" marR="121920" marT="60960" marB="60960">
                    <a:solidFill>
                      <a:schemeClr val="accent6">
                        <a:lumMod val="60000"/>
                        <a:lumOff val="40000"/>
                      </a:schemeClr>
                    </a:solidFill>
                  </a:tcPr>
                </a:tc>
                <a:tc hMerge="1">
                  <a:txBody>
                    <a:bodyPr/>
                    <a:lstStyle/>
                    <a:p>
                      <a:pPr algn="ctr"/>
                      <a:endParaRPr lang="en-US" sz="1000" dirty="0"/>
                    </a:p>
                  </a:txBody>
                  <a:tcPr/>
                </a:tc>
                <a:tc hMerge="1">
                  <a:txBody>
                    <a:bodyPr/>
                    <a:lstStyle/>
                    <a:p>
                      <a:pPr algn="ctr"/>
                      <a:endParaRPr lang="en-US" sz="1000" dirty="0"/>
                    </a:p>
                  </a:txBody>
                  <a:tcPr/>
                </a:tc>
                <a:tc hMerge="1">
                  <a:txBody>
                    <a:bodyPr/>
                    <a:lstStyle/>
                    <a:p>
                      <a:pPr algn="ctr"/>
                      <a:endParaRPr lang="en-US" sz="1000" dirty="0"/>
                    </a:p>
                  </a:txBody>
                  <a:tcPr/>
                </a:tc>
                <a:tc hMerge="1">
                  <a:txBody>
                    <a:bodyPr/>
                    <a:lstStyle/>
                    <a:p>
                      <a:pPr algn="ctr"/>
                      <a:endParaRPr lang="en-US" sz="1000" dirty="0"/>
                    </a:p>
                  </a:txBody>
                  <a:tcPr/>
                </a:tc>
                <a:tc hMerge="1">
                  <a:txBody>
                    <a:bodyPr/>
                    <a:lstStyle/>
                    <a:p>
                      <a:pPr algn="ctr"/>
                      <a:endParaRPr lang="en-US" sz="1000" dirty="0"/>
                    </a:p>
                  </a:txBody>
                  <a:tcPr/>
                </a:tc>
                <a:extLst>
                  <a:ext uri="{0D108BD9-81ED-4DB2-BD59-A6C34878D82A}">
                    <a16:rowId xmlns:a16="http://schemas.microsoft.com/office/drawing/2014/main" val="26559848"/>
                  </a:ext>
                </a:extLst>
              </a:tr>
            </a:tbl>
          </a:graphicData>
        </a:graphic>
      </p:graphicFrame>
    </p:spTree>
    <p:extLst>
      <p:ext uri="{BB962C8B-B14F-4D97-AF65-F5344CB8AC3E}">
        <p14:creationId xmlns:p14="http://schemas.microsoft.com/office/powerpoint/2010/main" val="1196927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000" b="1" kern="1200">
                <a:solidFill>
                  <a:srgbClr val="FFFFFF"/>
                </a:solidFill>
                <a:latin typeface="+mj-lt"/>
                <a:ea typeface="+mj-ea"/>
                <a:cs typeface="+mj-cs"/>
              </a:rPr>
              <a:t>OPTION OVERVIEW</a:t>
            </a:r>
          </a:p>
        </p:txBody>
      </p:sp>
      <p:sp>
        <p:nvSpPr>
          <p:cNvPr id="5" name="Content Placeholder 2">
            <a:extLst>
              <a:ext uri="{FF2B5EF4-FFF2-40B4-BE49-F238E27FC236}">
                <a16:creationId xmlns:a16="http://schemas.microsoft.com/office/drawing/2014/main" id="{04F068FD-8EEC-4F64-88CD-CBDAEC23F0EA}"/>
              </a:ext>
            </a:extLst>
          </p:cNvPr>
          <p:cNvSpPr txBox="1">
            <a:spLocks/>
          </p:cNvSpPr>
          <p:nvPr/>
        </p:nvSpPr>
        <p:spPr bwMode="auto">
          <a:xfrm>
            <a:off x="1452311" y="1744854"/>
            <a:ext cx="5208134" cy="46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3200" kern="1200">
                <a:solidFill>
                  <a:schemeClr val="accent1"/>
                </a:solidFill>
                <a:latin typeface="Helvetica"/>
                <a:ea typeface="ＭＳ Ｐゴシック" pitchFamily="-112" charset="-128"/>
                <a:cs typeface="+mn-cs"/>
              </a:defRPr>
            </a:lvl1pPr>
            <a:lvl2pPr marL="228600" indent="-228600" algn="l" defTabSz="457200" rtl="0" eaLnBrk="1" fontAlgn="base" hangingPunct="1">
              <a:spcBef>
                <a:spcPct val="20000"/>
              </a:spcBef>
              <a:spcAft>
                <a:spcPct val="0"/>
              </a:spcAft>
              <a:buClr>
                <a:schemeClr val="accent1"/>
              </a:buClr>
              <a:defRPr sz="2400" b="1" kern="1200">
                <a:solidFill>
                  <a:schemeClr val="accent2"/>
                </a:solidFill>
                <a:latin typeface="Helvetica"/>
                <a:ea typeface="ＭＳ Ｐゴシック" pitchFamily="-112" charset="-128"/>
                <a:cs typeface="+mn-cs"/>
              </a:defRPr>
            </a:lvl2pPr>
            <a:lvl3pPr marL="457200" indent="-228600" algn="l" defTabSz="457200" rtl="0" eaLnBrk="1" fontAlgn="base" hangingPunct="1">
              <a:spcBef>
                <a:spcPct val="20000"/>
              </a:spcBef>
              <a:spcAft>
                <a:spcPct val="0"/>
              </a:spcAft>
              <a:buClr>
                <a:schemeClr val="accent1"/>
              </a:buClr>
              <a:buFont typeface="Arial" charset="0"/>
              <a:buChar char="•"/>
              <a:defRPr sz="2400" kern="1200">
                <a:solidFill>
                  <a:srgbClr val="525252"/>
                </a:solidFill>
                <a:latin typeface="Helvetica"/>
                <a:ea typeface="ＭＳ Ｐゴシック" pitchFamily="-112" charset="-128"/>
                <a:cs typeface="+mn-cs"/>
              </a:defRPr>
            </a:lvl3pPr>
            <a:lvl4pPr marL="776288"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4pPr>
            <a:lvl5pPr marL="1050925"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defTabSz="274320">
              <a:spcBef>
                <a:spcPts val="360"/>
              </a:spcBef>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Capital Cost: </a:t>
            </a:r>
          </a:p>
          <a:p>
            <a:pPr marL="102870" lvl="1" indent="-171450" algn="just" defTabSz="274320">
              <a:spcBef>
                <a:spcPts val="360"/>
              </a:spcBef>
              <a:buClrTx/>
              <a:buFont typeface="Arial" pitchFamily="34" charset="0"/>
              <a:buChar char="•"/>
              <a:defRPr/>
            </a:pPr>
            <a:r>
              <a:rPr lang="en-US" sz="1200" b="1"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Construction: $33,965,410 ($506 </a:t>
            </a:r>
            <a:r>
              <a:rPr lang="en-US" sz="1200" b="1" kern="1200" dirty="0" err="1">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psf</a:t>
            </a:r>
            <a:r>
              <a:rPr lang="en-US" sz="1200" b="1"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102870" lvl="1" indent="-171450" algn="just" defTabSz="274320">
              <a:spcBef>
                <a:spcPts val="360"/>
              </a:spcBef>
              <a:buClrTx/>
              <a:buFont typeface="Arial" pitchFamily="34" charset="0"/>
              <a:buChar char="•"/>
              <a:defRPr/>
            </a:pPr>
            <a:r>
              <a:rPr lang="en-US" sz="1200" b="1"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Total Project Cost: $46,050,460</a:t>
            </a:r>
          </a:p>
          <a:p>
            <a:pPr marL="0" indent="0" algn="just" defTabSz="274320">
              <a:spcBef>
                <a:spcPts val="360"/>
              </a:spcBef>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Total Size (Acres): 7 to 10 acres</a:t>
            </a:r>
          </a:p>
          <a:p>
            <a:pPr marL="0" indent="0" algn="just" defTabSz="274320">
              <a:spcBef>
                <a:spcPts val="360"/>
              </a:spcBef>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Capacity: 573 (at one time)</a:t>
            </a:r>
          </a:p>
          <a:p>
            <a:pPr marL="0" indent="0" algn="just" defTabSz="274320">
              <a:spcBef>
                <a:spcPts val="360"/>
              </a:spcBef>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Parking: 275 spaces</a:t>
            </a:r>
          </a:p>
          <a:p>
            <a:pPr marL="0" indent="0" algn="just" defTabSz="274320">
              <a:spcBef>
                <a:spcPts val="360"/>
              </a:spcBef>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Features: </a:t>
            </a:r>
          </a:p>
          <a:p>
            <a:pPr marL="102870" lvl="1" indent="-171450" algn="just" defTabSz="274320">
              <a:spcBef>
                <a:spcPts val="360"/>
              </a:spcBef>
              <a:buClrTx/>
              <a:buFont typeface="Arial" pitchFamily="34" charset="0"/>
              <a:buChar char="•"/>
              <a:defRPr/>
            </a:pPr>
            <a:r>
              <a:rPr lang="en-US" sz="1200" b="1"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Indoor Natatorium Spaces</a:t>
            </a:r>
          </a:p>
          <a:p>
            <a:pPr marL="481013" lvl="2" indent="-171450" algn="just" defTabSz="274320">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50-meter pool with two bulkheads</a:t>
            </a:r>
          </a:p>
          <a:p>
            <a:pPr marL="481013" lvl="2" indent="-171450" algn="just" defTabSz="274320">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1- and 3-meter springboard diving</a:t>
            </a:r>
          </a:p>
          <a:p>
            <a:pPr marL="481013" lvl="2" indent="-171450" algn="just" defTabSz="274320">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4,800 sq. ft. community pool</a:t>
            </a:r>
          </a:p>
          <a:p>
            <a:pPr marL="481013" lvl="2" indent="-171450" algn="just" defTabSz="274320">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Two (2) training pools</a:t>
            </a:r>
          </a:p>
          <a:p>
            <a:pPr marL="102870" lvl="1" indent="-171450" algn="just" defTabSz="274320">
              <a:spcBef>
                <a:spcPts val="360"/>
              </a:spcBef>
              <a:buClrTx/>
              <a:buFont typeface="Arial" pitchFamily="34" charset="0"/>
              <a:buChar char="•"/>
              <a:defRPr/>
            </a:pPr>
            <a:r>
              <a:rPr lang="en-US" sz="1200" b="1"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Support Spaces</a:t>
            </a:r>
          </a:p>
          <a:p>
            <a:pPr marL="481013" lvl="2" indent="-171450" algn="just" defTabSz="548640" fontAlgn="auto">
              <a:spcBef>
                <a:spcPts val="0"/>
              </a:spcBef>
              <a:spcAft>
                <a:spcPts val="0"/>
              </a:spcAft>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Admissions</a:t>
            </a:r>
          </a:p>
          <a:p>
            <a:pPr marL="481013" lvl="2" indent="-171450" algn="just" defTabSz="548640" fontAlgn="auto">
              <a:spcBef>
                <a:spcPts val="0"/>
              </a:spcBef>
              <a:spcAft>
                <a:spcPts val="0"/>
              </a:spcAft>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Offices</a:t>
            </a:r>
          </a:p>
          <a:p>
            <a:pPr marL="481013" lvl="2" indent="-171450" algn="just" defTabSz="548640" fontAlgn="auto">
              <a:spcBef>
                <a:spcPts val="0"/>
              </a:spcBef>
              <a:spcAft>
                <a:spcPts val="0"/>
              </a:spcAft>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Locker rooms</a:t>
            </a:r>
          </a:p>
          <a:p>
            <a:pPr marL="481013" lvl="2" indent="-171450" algn="just" defTabSz="548640" fontAlgn="auto">
              <a:spcBef>
                <a:spcPts val="0"/>
              </a:spcBef>
              <a:spcAft>
                <a:spcPts val="0"/>
              </a:spcAft>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Spectator Seating</a:t>
            </a:r>
          </a:p>
          <a:p>
            <a:pPr marL="481013" lvl="2" indent="-171450" algn="just" defTabSz="548640" fontAlgn="auto">
              <a:spcBef>
                <a:spcPts val="0"/>
              </a:spcBef>
              <a:spcAft>
                <a:spcPts val="0"/>
              </a:spcAft>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Storage</a:t>
            </a:r>
          </a:p>
          <a:p>
            <a:pPr marL="481013" lvl="2" indent="-171450" algn="just" defTabSz="548640" fontAlgn="auto">
              <a:spcBef>
                <a:spcPts val="0"/>
              </a:spcBef>
              <a:spcAft>
                <a:spcPts val="0"/>
              </a:spcAft>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Pool mechanical</a:t>
            </a:r>
          </a:p>
          <a:p>
            <a:pPr marL="481013" lvl="2" indent="-171450" algn="just" defTabSz="548640" fontAlgn="auto">
              <a:spcBef>
                <a:spcPts val="0"/>
              </a:spcBef>
              <a:spcAft>
                <a:spcPts val="0"/>
              </a:spcAft>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Family changing rooms</a:t>
            </a:r>
          </a:p>
          <a:p>
            <a:pPr marL="481013" lvl="2" indent="-171450" algn="just" defTabSz="548640" fontAlgn="auto">
              <a:spcBef>
                <a:spcPts val="0"/>
              </a:spcBef>
              <a:spcAft>
                <a:spcPts val="0"/>
              </a:spcAft>
              <a:buClrTx/>
              <a:buFont typeface="Lucida Grande"/>
              <a:buChar char="-"/>
              <a:defRPr/>
            </a:pPr>
            <a:r>
              <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rPr>
              <a:t>Food and beverage</a:t>
            </a:r>
          </a:p>
          <a:p>
            <a:pPr marL="343853" lvl="1" indent="-171450" algn="just" defTabSz="548640" fontAlgn="auto">
              <a:spcBef>
                <a:spcPts val="0"/>
              </a:spcBef>
              <a:spcAft>
                <a:spcPts val="0"/>
              </a:spcAft>
              <a:buClrTx/>
              <a:buFont typeface="Lucida Grande"/>
              <a:buChar char="-"/>
              <a:defRPr/>
            </a:pPr>
            <a:endParaRPr lang="en-US" sz="1200" b="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3853" lvl="1" indent="-171450" algn="just" defTabSz="548640" fontAlgn="auto">
              <a:spcBef>
                <a:spcPts val="0"/>
              </a:spcBef>
              <a:spcAft>
                <a:spcPts val="0"/>
              </a:spcAft>
              <a:buClrTx/>
              <a:buFont typeface="Lucida Grande"/>
              <a:buChar char="-"/>
              <a:defRPr/>
            </a:pPr>
            <a:endParaRPr lang="en-US" sz="1200" b="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09563" lvl="2" indent="0" algn="just" defTabSz="274320">
              <a:buClrTx/>
              <a:buNone/>
              <a:defRPr/>
            </a:pPr>
            <a:endParaRPr lang="en-US" sz="1200" kern="120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287338" lvl="1" indent="0" algn="just">
              <a:buClrTx/>
              <a:defRPr/>
            </a:pPr>
            <a:endParaRPr lang="en-US" sz="2800" b="0" dirty="0">
              <a:solidFill>
                <a:prstClr val="black"/>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3">
            <a:extLst>
              <a:ext uri="{FF2B5EF4-FFF2-40B4-BE49-F238E27FC236}">
                <a16:creationId xmlns:a16="http://schemas.microsoft.com/office/drawing/2014/main" id="{ACBF9D09-ACFD-988A-2681-505C9874A2A5}"/>
              </a:ext>
            </a:extLst>
          </p:cNvPr>
          <p:cNvPicPr>
            <a:picLocks noChangeAspect="1"/>
          </p:cNvPicPr>
          <p:nvPr/>
        </p:nvPicPr>
        <p:blipFill>
          <a:blip r:embed="rId3"/>
          <a:stretch>
            <a:fillRect/>
          </a:stretch>
        </p:blipFill>
        <p:spPr>
          <a:xfrm>
            <a:off x="8260423" y="-491"/>
            <a:ext cx="3626777" cy="6858000"/>
          </a:xfrm>
          <a:prstGeom prst="rect">
            <a:avLst/>
          </a:prstGeom>
        </p:spPr>
      </p:pic>
    </p:spTree>
    <p:extLst>
      <p:ext uri="{BB962C8B-B14F-4D97-AF65-F5344CB8AC3E}">
        <p14:creationId xmlns:p14="http://schemas.microsoft.com/office/powerpoint/2010/main" val="3208209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OPTION OVERVIEW</a:t>
            </a:r>
          </a:p>
        </p:txBody>
      </p:sp>
      <p:sp>
        <p:nvSpPr>
          <p:cNvPr id="5" name="Content Placeholder 2">
            <a:extLst>
              <a:ext uri="{FF2B5EF4-FFF2-40B4-BE49-F238E27FC236}">
                <a16:creationId xmlns:a16="http://schemas.microsoft.com/office/drawing/2014/main" id="{04F068FD-8EEC-4F64-88CD-CBDAEC23F0EA}"/>
              </a:ext>
            </a:extLst>
          </p:cNvPr>
          <p:cNvSpPr txBox="1">
            <a:spLocks/>
          </p:cNvSpPr>
          <p:nvPr/>
        </p:nvSpPr>
        <p:spPr bwMode="auto">
          <a:xfrm>
            <a:off x="1452311" y="1744854"/>
            <a:ext cx="5208134" cy="46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3200" kern="1200">
                <a:solidFill>
                  <a:schemeClr val="accent1"/>
                </a:solidFill>
                <a:latin typeface="Helvetica"/>
                <a:ea typeface="ＭＳ Ｐゴシック" pitchFamily="-112" charset="-128"/>
                <a:cs typeface="+mn-cs"/>
              </a:defRPr>
            </a:lvl1pPr>
            <a:lvl2pPr marL="228600" indent="-228600" algn="l" defTabSz="457200" rtl="0" eaLnBrk="1" fontAlgn="base" hangingPunct="1">
              <a:spcBef>
                <a:spcPct val="20000"/>
              </a:spcBef>
              <a:spcAft>
                <a:spcPct val="0"/>
              </a:spcAft>
              <a:buClr>
                <a:schemeClr val="accent1"/>
              </a:buClr>
              <a:defRPr sz="2400" b="1" kern="1200">
                <a:solidFill>
                  <a:schemeClr val="accent2"/>
                </a:solidFill>
                <a:latin typeface="Helvetica"/>
                <a:ea typeface="ＭＳ Ｐゴシック" pitchFamily="-112" charset="-128"/>
                <a:cs typeface="+mn-cs"/>
              </a:defRPr>
            </a:lvl2pPr>
            <a:lvl3pPr marL="457200" indent="-228600" algn="l" defTabSz="457200" rtl="0" eaLnBrk="1" fontAlgn="base" hangingPunct="1">
              <a:spcBef>
                <a:spcPct val="20000"/>
              </a:spcBef>
              <a:spcAft>
                <a:spcPct val="0"/>
              </a:spcAft>
              <a:buClr>
                <a:schemeClr val="accent1"/>
              </a:buClr>
              <a:buFont typeface="Arial" charset="0"/>
              <a:buChar char="•"/>
              <a:defRPr sz="2400" kern="1200">
                <a:solidFill>
                  <a:srgbClr val="525252"/>
                </a:solidFill>
                <a:latin typeface="Helvetica"/>
                <a:ea typeface="ＭＳ Ｐゴシック" pitchFamily="-112" charset="-128"/>
                <a:cs typeface="+mn-cs"/>
              </a:defRPr>
            </a:lvl3pPr>
            <a:lvl4pPr marL="776288"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4pPr>
            <a:lvl5pPr marL="1050925"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Capital Cost: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Construction: $33,965,410 ($506 </a:t>
            </a:r>
            <a:r>
              <a:rPr kumimoji="0" lang="en-US" sz="1200" b="1" i="0" u="none" strike="noStrike" kern="1200" cap="none" spc="0" normalizeH="0" baseline="0" noProof="0" dirty="0" err="1">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psf</a:t>
            </a: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Project Cost: $46,050,460</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Size (Acres): 7 to 10 acres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Capacity: 573 (at one time)</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Parking: 275 spaces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Features: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Indoor Natatorium Spaces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srgbClr val="FF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50-meter pool with two bulkheads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1- and 3-meter springboard diving</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4,800 sq. ft. community pool</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Two (2) training pools</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Support Spaces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Admissions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Offices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Locker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Spectator Seating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Storage</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Pool mechanical</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Family changing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Food and beverage</a:t>
            </a: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09563" marR="0" lvl="2" indent="0" algn="just" defTabSz="274320" rtl="0" eaLnBrk="1" fontAlgn="base" latinLnBrk="0" hangingPunct="1">
              <a:lnSpc>
                <a:spcPct val="100000"/>
              </a:lnSpc>
              <a:spcBef>
                <a:spcPct val="20000"/>
              </a:spcBef>
              <a:spcAft>
                <a:spcPct val="0"/>
              </a:spcAft>
              <a:buClrTx/>
              <a:buSzTx/>
              <a:buFont typeface="Arial" charset="0"/>
              <a:buNone/>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287338" marR="0" lvl="1" indent="0" algn="just" defTabSz="457200" rtl="0" eaLnBrk="1" fontAlgn="base" latinLnBrk="0" hangingPunct="1">
              <a:lnSpc>
                <a:spcPct val="100000"/>
              </a:lnSpc>
              <a:spcBef>
                <a:spcPct val="2000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 name="Picture 1" descr="A picture containing swimming pool, leisure centre, water, indoor&#10;&#10;Description automatically generated">
            <a:extLst>
              <a:ext uri="{FF2B5EF4-FFF2-40B4-BE49-F238E27FC236}">
                <a16:creationId xmlns:a16="http://schemas.microsoft.com/office/drawing/2014/main" id="{D6C451D1-1027-6D06-3A52-0D0045AEF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825" y="1880690"/>
            <a:ext cx="6940499" cy="4628445"/>
          </a:xfrm>
          <a:prstGeom prst="rect">
            <a:avLst/>
          </a:prstGeom>
        </p:spPr>
      </p:pic>
    </p:spTree>
    <p:extLst>
      <p:ext uri="{BB962C8B-B14F-4D97-AF65-F5344CB8AC3E}">
        <p14:creationId xmlns:p14="http://schemas.microsoft.com/office/powerpoint/2010/main" val="1679441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OPTION OVERVIEW</a:t>
            </a:r>
          </a:p>
        </p:txBody>
      </p:sp>
      <p:sp>
        <p:nvSpPr>
          <p:cNvPr id="5" name="Content Placeholder 2">
            <a:extLst>
              <a:ext uri="{FF2B5EF4-FFF2-40B4-BE49-F238E27FC236}">
                <a16:creationId xmlns:a16="http://schemas.microsoft.com/office/drawing/2014/main" id="{04F068FD-8EEC-4F64-88CD-CBDAEC23F0EA}"/>
              </a:ext>
            </a:extLst>
          </p:cNvPr>
          <p:cNvSpPr txBox="1">
            <a:spLocks/>
          </p:cNvSpPr>
          <p:nvPr/>
        </p:nvSpPr>
        <p:spPr bwMode="auto">
          <a:xfrm>
            <a:off x="1452311" y="1744854"/>
            <a:ext cx="5208134" cy="46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3200" kern="1200">
                <a:solidFill>
                  <a:schemeClr val="accent1"/>
                </a:solidFill>
                <a:latin typeface="Helvetica"/>
                <a:ea typeface="ＭＳ Ｐゴシック" pitchFamily="-112" charset="-128"/>
                <a:cs typeface="+mn-cs"/>
              </a:defRPr>
            </a:lvl1pPr>
            <a:lvl2pPr marL="228600" indent="-228600" algn="l" defTabSz="457200" rtl="0" eaLnBrk="1" fontAlgn="base" hangingPunct="1">
              <a:spcBef>
                <a:spcPct val="20000"/>
              </a:spcBef>
              <a:spcAft>
                <a:spcPct val="0"/>
              </a:spcAft>
              <a:buClr>
                <a:schemeClr val="accent1"/>
              </a:buClr>
              <a:defRPr sz="2400" b="1" kern="1200">
                <a:solidFill>
                  <a:schemeClr val="accent2"/>
                </a:solidFill>
                <a:latin typeface="Helvetica"/>
                <a:ea typeface="ＭＳ Ｐゴシック" pitchFamily="-112" charset="-128"/>
                <a:cs typeface="+mn-cs"/>
              </a:defRPr>
            </a:lvl2pPr>
            <a:lvl3pPr marL="457200" indent="-228600" algn="l" defTabSz="457200" rtl="0" eaLnBrk="1" fontAlgn="base" hangingPunct="1">
              <a:spcBef>
                <a:spcPct val="20000"/>
              </a:spcBef>
              <a:spcAft>
                <a:spcPct val="0"/>
              </a:spcAft>
              <a:buClr>
                <a:schemeClr val="accent1"/>
              </a:buClr>
              <a:buFont typeface="Arial" charset="0"/>
              <a:buChar char="•"/>
              <a:defRPr sz="2400" kern="1200">
                <a:solidFill>
                  <a:srgbClr val="525252"/>
                </a:solidFill>
                <a:latin typeface="Helvetica"/>
                <a:ea typeface="ＭＳ Ｐゴシック" pitchFamily="-112" charset="-128"/>
                <a:cs typeface="+mn-cs"/>
              </a:defRPr>
            </a:lvl3pPr>
            <a:lvl4pPr marL="776288"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4pPr>
            <a:lvl5pPr marL="1050925"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Capital Cost: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Construction: $33,965,410 ($506 </a:t>
            </a:r>
            <a:r>
              <a:rPr kumimoji="0" lang="en-US" sz="1200" b="1" i="0" u="none" strike="noStrike" kern="1200" cap="none" spc="0" normalizeH="0" baseline="0" noProof="0" dirty="0" err="1">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psf</a:t>
            </a: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Project Cost: $46,050,460</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Size (Acres): 7 to 10 acres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Capacity: 573 (at one time)</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Parking: 275 spaces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Features: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Indoor Natatorium Spaces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50-meter pool with two bulkheads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srgbClr val="FF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1- and 3-meter springboard diving</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4,800 sq. ft. community pool</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Two (2) training pools</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Support Spaces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Admissions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Offices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Locker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Spectator Seating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Storage</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Pool mechanical</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Family changing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Food and beverage</a:t>
            </a: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09563" marR="0" lvl="2" indent="0" algn="just" defTabSz="274320" rtl="0" eaLnBrk="1" fontAlgn="base" latinLnBrk="0" hangingPunct="1">
              <a:lnSpc>
                <a:spcPct val="100000"/>
              </a:lnSpc>
              <a:spcBef>
                <a:spcPct val="20000"/>
              </a:spcBef>
              <a:spcAft>
                <a:spcPct val="0"/>
              </a:spcAft>
              <a:buClrTx/>
              <a:buSzTx/>
              <a:buFont typeface="Arial" charset="0"/>
              <a:buNone/>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287338" marR="0" lvl="1" indent="0" algn="just" defTabSz="457200" rtl="0" eaLnBrk="1" fontAlgn="base" latinLnBrk="0" hangingPunct="1">
              <a:lnSpc>
                <a:spcPct val="100000"/>
              </a:lnSpc>
              <a:spcBef>
                <a:spcPct val="2000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9" name="Picture 8" descr="A picture containing indoor, swimming pool, window, leisure centre&#10;&#10;Description automatically generated">
            <a:extLst>
              <a:ext uri="{FF2B5EF4-FFF2-40B4-BE49-F238E27FC236}">
                <a16:creationId xmlns:a16="http://schemas.microsoft.com/office/drawing/2014/main" id="{BB7F812F-976A-B3D2-AC2C-5C0A0B9853B2}"/>
              </a:ext>
            </a:extLst>
          </p:cNvPr>
          <p:cNvPicPr>
            <a:picLocks noChangeAspect="1"/>
          </p:cNvPicPr>
          <p:nvPr/>
        </p:nvPicPr>
        <p:blipFill rotWithShape="1">
          <a:blip r:embed="rId3">
            <a:extLst>
              <a:ext uri="{28A0092B-C50C-407E-A947-70E740481C1C}">
                <a14:useLocalDpi xmlns:a14="http://schemas.microsoft.com/office/drawing/2010/main" val="0"/>
              </a:ext>
            </a:extLst>
          </a:blip>
          <a:srcRect t="19095"/>
          <a:stretch/>
        </p:blipFill>
        <p:spPr>
          <a:xfrm>
            <a:off x="5034777" y="1828800"/>
            <a:ext cx="6976602" cy="4233333"/>
          </a:xfrm>
          <a:prstGeom prst="rect">
            <a:avLst/>
          </a:prstGeom>
        </p:spPr>
      </p:pic>
    </p:spTree>
    <p:extLst>
      <p:ext uri="{BB962C8B-B14F-4D97-AF65-F5344CB8AC3E}">
        <p14:creationId xmlns:p14="http://schemas.microsoft.com/office/powerpoint/2010/main" val="238199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OPTION OVERVIEW</a:t>
            </a:r>
          </a:p>
        </p:txBody>
      </p:sp>
      <p:sp>
        <p:nvSpPr>
          <p:cNvPr id="5" name="Content Placeholder 2">
            <a:extLst>
              <a:ext uri="{FF2B5EF4-FFF2-40B4-BE49-F238E27FC236}">
                <a16:creationId xmlns:a16="http://schemas.microsoft.com/office/drawing/2014/main" id="{04F068FD-8EEC-4F64-88CD-CBDAEC23F0EA}"/>
              </a:ext>
            </a:extLst>
          </p:cNvPr>
          <p:cNvSpPr txBox="1">
            <a:spLocks/>
          </p:cNvSpPr>
          <p:nvPr/>
        </p:nvSpPr>
        <p:spPr bwMode="auto">
          <a:xfrm>
            <a:off x="1452311" y="1744854"/>
            <a:ext cx="5208134" cy="46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3200" kern="1200">
                <a:solidFill>
                  <a:schemeClr val="accent1"/>
                </a:solidFill>
                <a:latin typeface="Helvetica"/>
                <a:ea typeface="ＭＳ Ｐゴシック" pitchFamily="-112" charset="-128"/>
                <a:cs typeface="+mn-cs"/>
              </a:defRPr>
            </a:lvl1pPr>
            <a:lvl2pPr marL="228600" indent="-228600" algn="l" defTabSz="457200" rtl="0" eaLnBrk="1" fontAlgn="base" hangingPunct="1">
              <a:spcBef>
                <a:spcPct val="20000"/>
              </a:spcBef>
              <a:spcAft>
                <a:spcPct val="0"/>
              </a:spcAft>
              <a:buClr>
                <a:schemeClr val="accent1"/>
              </a:buClr>
              <a:defRPr sz="2400" b="1" kern="1200">
                <a:solidFill>
                  <a:schemeClr val="accent2"/>
                </a:solidFill>
                <a:latin typeface="Helvetica"/>
                <a:ea typeface="ＭＳ Ｐゴシック" pitchFamily="-112" charset="-128"/>
                <a:cs typeface="+mn-cs"/>
              </a:defRPr>
            </a:lvl2pPr>
            <a:lvl3pPr marL="457200" indent="-228600" algn="l" defTabSz="457200" rtl="0" eaLnBrk="1" fontAlgn="base" hangingPunct="1">
              <a:spcBef>
                <a:spcPct val="20000"/>
              </a:spcBef>
              <a:spcAft>
                <a:spcPct val="0"/>
              </a:spcAft>
              <a:buClr>
                <a:schemeClr val="accent1"/>
              </a:buClr>
              <a:buFont typeface="Arial" charset="0"/>
              <a:buChar char="•"/>
              <a:defRPr sz="2400" kern="1200">
                <a:solidFill>
                  <a:srgbClr val="525252"/>
                </a:solidFill>
                <a:latin typeface="Helvetica"/>
                <a:ea typeface="ＭＳ Ｐゴシック" pitchFamily="-112" charset="-128"/>
                <a:cs typeface="+mn-cs"/>
              </a:defRPr>
            </a:lvl3pPr>
            <a:lvl4pPr marL="776288"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4pPr>
            <a:lvl5pPr marL="1050925"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Capital Cost: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Construction: $33,965,410 ($506 </a:t>
            </a:r>
            <a:r>
              <a:rPr kumimoji="0" lang="en-US" sz="1200" b="1" i="0" u="none" strike="noStrike" kern="1200" cap="none" spc="0" normalizeH="0" baseline="0" noProof="0" dirty="0" err="1">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psf</a:t>
            </a: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Project Cost: $46,050,460</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Size (Acres): 7 to 10 acres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Capacity: 573 (at one time)</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Parking: 275 spaces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Features: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Indoor Natatorium Spaces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50-meter pool with two bulkheads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1- and 3-meter springboard diving</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srgbClr val="FF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4,800 sq. ft. community pool</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Two (2) training pools</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Support Spaces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Admissions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Offices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Locker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Spectator Seating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Storage</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Pool mechanical</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Family changing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Food and beverage</a:t>
            </a: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09563" marR="0" lvl="2" indent="0" algn="just" defTabSz="274320" rtl="0" eaLnBrk="1" fontAlgn="base" latinLnBrk="0" hangingPunct="1">
              <a:lnSpc>
                <a:spcPct val="100000"/>
              </a:lnSpc>
              <a:spcBef>
                <a:spcPct val="20000"/>
              </a:spcBef>
              <a:spcAft>
                <a:spcPct val="0"/>
              </a:spcAft>
              <a:buClrTx/>
              <a:buSzTx/>
              <a:buFont typeface="Arial" charset="0"/>
              <a:buNone/>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287338" marR="0" lvl="1" indent="0" algn="just" defTabSz="457200" rtl="0" eaLnBrk="1" fontAlgn="base" latinLnBrk="0" hangingPunct="1">
              <a:lnSpc>
                <a:spcPct val="100000"/>
              </a:lnSpc>
              <a:spcBef>
                <a:spcPct val="2000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3" name="Picture 2" descr="A picture containing swimming pool, boat, indoor, floor&#10;&#10;Description automatically generated">
            <a:extLst>
              <a:ext uri="{FF2B5EF4-FFF2-40B4-BE49-F238E27FC236}">
                <a16:creationId xmlns:a16="http://schemas.microsoft.com/office/drawing/2014/main" id="{2BA400D8-9E4E-BE7F-9F64-4C75F284F9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6121" y="1924820"/>
            <a:ext cx="6570768" cy="4376132"/>
          </a:xfrm>
          <a:prstGeom prst="rect">
            <a:avLst/>
          </a:prstGeom>
        </p:spPr>
      </p:pic>
    </p:spTree>
    <p:extLst>
      <p:ext uri="{BB962C8B-B14F-4D97-AF65-F5344CB8AC3E}">
        <p14:creationId xmlns:p14="http://schemas.microsoft.com/office/powerpoint/2010/main" val="3732424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OPTION OVERVIEW</a:t>
            </a:r>
          </a:p>
        </p:txBody>
      </p:sp>
      <p:sp>
        <p:nvSpPr>
          <p:cNvPr id="5" name="Content Placeholder 2">
            <a:extLst>
              <a:ext uri="{FF2B5EF4-FFF2-40B4-BE49-F238E27FC236}">
                <a16:creationId xmlns:a16="http://schemas.microsoft.com/office/drawing/2014/main" id="{04F068FD-8EEC-4F64-88CD-CBDAEC23F0EA}"/>
              </a:ext>
            </a:extLst>
          </p:cNvPr>
          <p:cNvSpPr txBox="1">
            <a:spLocks/>
          </p:cNvSpPr>
          <p:nvPr/>
        </p:nvSpPr>
        <p:spPr bwMode="auto">
          <a:xfrm>
            <a:off x="1452311" y="1744854"/>
            <a:ext cx="5208134" cy="46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3200" kern="1200">
                <a:solidFill>
                  <a:schemeClr val="accent1"/>
                </a:solidFill>
                <a:latin typeface="Helvetica"/>
                <a:ea typeface="ＭＳ Ｐゴシック" pitchFamily="-112" charset="-128"/>
                <a:cs typeface="+mn-cs"/>
              </a:defRPr>
            </a:lvl1pPr>
            <a:lvl2pPr marL="228600" indent="-228600" algn="l" defTabSz="457200" rtl="0" eaLnBrk="1" fontAlgn="base" hangingPunct="1">
              <a:spcBef>
                <a:spcPct val="20000"/>
              </a:spcBef>
              <a:spcAft>
                <a:spcPct val="0"/>
              </a:spcAft>
              <a:buClr>
                <a:schemeClr val="accent1"/>
              </a:buClr>
              <a:defRPr sz="2400" b="1" kern="1200">
                <a:solidFill>
                  <a:schemeClr val="accent2"/>
                </a:solidFill>
                <a:latin typeface="Helvetica"/>
                <a:ea typeface="ＭＳ Ｐゴシック" pitchFamily="-112" charset="-128"/>
                <a:cs typeface="+mn-cs"/>
              </a:defRPr>
            </a:lvl2pPr>
            <a:lvl3pPr marL="457200" indent="-228600" algn="l" defTabSz="457200" rtl="0" eaLnBrk="1" fontAlgn="base" hangingPunct="1">
              <a:spcBef>
                <a:spcPct val="20000"/>
              </a:spcBef>
              <a:spcAft>
                <a:spcPct val="0"/>
              </a:spcAft>
              <a:buClr>
                <a:schemeClr val="accent1"/>
              </a:buClr>
              <a:buFont typeface="Arial" charset="0"/>
              <a:buChar char="•"/>
              <a:defRPr sz="2400" kern="1200">
                <a:solidFill>
                  <a:srgbClr val="525252"/>
                </a:solidFill>
                <a:latin typeface="Helvetica"/>
                <a:ea typeface="ＭＳ Ｐゴシック" pitchFamily="-112" charset="-128"/>
                <a:cs typeface="+mn-cs"/>
              </a:defRPr>
            </a:lvl3pPr>
            <a:lvl4pPr marL="776288"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4pPr>
            <a:lvl5pPr marL="1050925"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Capital Cost: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Construction: $33,965,410 ($506 </a:t>
            </a:r>
            <a:r>
              <a:rPr kumimoji="0" lang="en-US" sz="1200" b="1" i="0" u="none" strike="noStrike" kern="1200" cap="none" spc="0" normalizeH="0" baseline="0" noProof="0" dirty="0" err="1">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psf</a:t>
            </a: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Project Cost: $46,050,460</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Size (Acres): 7 to 10 acres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Capacity: 573 (at one time)</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Parking: 275 spaces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Features: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Indoor Natatorium Spaces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50-meter pool with two bulkheads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1- and 3-meter springboard diving</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4,800 sq. ft. community pool</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srgbClr val="FF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Two (2) training pools</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Support Spaces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Admissions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Offices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Locker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Spectator Seating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Storage</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Pool mechanical</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Family changing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Food and beverage</a:t>
            </a: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09563" marR="0" lvl="2" indent="0" algn="just" defTabSz="274320" rtl="0" eaLnBrk="1" fontAlgn="base" latinLnBrk="0" hangingPunct="1">
              <a:lnSpc>
                <a:spcPct val="100000"/>
              </a:lnSpc>
              <a:spcBef>
                <a:spcPct val="20000"/>
              </a:spcBef>
              <a:spcAft>
                <a:spcPct val="0"/>
              </a:spcAft>
              <a:buClrTx/>
              <a:buSzTx/>
              <a:buFont typeface="Arial" charset="0"/>
              <a:buNone/>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287338" marR="0" lvl="1" indent="0" algn="just" defTabSz="457200" rtl="0" eaLnBrk="1" fontAlgn="base" latinLnBrk="0" hangingPunct="1">
              <a:lnSpc>
                <a:spcPct val="100000"/>
              </a:lnSpc>
              <a:spcBef>
                <a:spcPct val="2000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3" name="Picture 2" descr="A picture containing swimming pool, indoor, building, pool&#10;&#10;Description automatically generated">
            <a:extLst>
              <a:ext uri="{FF2B5EF4-FFF2-40B4-BE49-F238E27FC236}">
                <a16:creationId xmlns:a16="http://schemas.microsoft.com/office/drawing/2014/main" id="{CE42188C-463C-A569-DA2B-8329ED6227EE}"/>
              </a:ext>
            </a:extLst>
          </p:cNvPr>
          <p:cNvPicPr>
            <a:picLocks noChangeAspect="1"/>
          </p:cNvPicPr>
          <p:nvPr/>
        </p:nvPicPr>
        <p:blipFill rotWithShape="1">
          <a:blip r:embed="rId3">
            <a:extLst>
              <a:ext uri="{28A0092B-C50C-407E-A947-70E740481C1C}">
                <a14:useLocalDpi xmlns:a14="http://schemas.microsoft.com/office/drawing/2010/main" val="0"/>
              </a:ext>
            </a:extLst>
          </a:blip>
          <a:srcRect l="17881" t="45597" r="11835"/>
          <a:stretch/>
        </p:blipFill>
        <p:spPr>
          <a:xfrm>
            <a:off x="5226755" y="2351243"/>
            <a:ext cx="6299200" cy="3730978"/>
          </a:xfrm>
          <a:prstGeom prst="rect">
            <a:avLst/>
          </a:prstGeom>
        </p:spPr>
      </p:pic>
    </p:spTree>
    <p:extLst>
      <p:ext uri="{BB962C8B-B14F-4D97-AF65-F5344CB8AC3E}">
        <p14:creationId xmlns:p14="http://schemas.microsoft.com/office/powerpoint/2010/main" val="1544849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OPTION OVERVIEW</a:t>
            </a:r>
          </a:p>
        </p:txBody>
      </p:sp>
      <p:sp>
        <p:nvSpPr>
          <p:cNvPr id="5" name="Content Placeholder 2">
            <a:extLst>
              <a:ext uri="{FF2B5EF4-FFF2-40B4-BE49-F238E27FC236}">
                <a16:creationId xmlns:a16="http://schemas.microsoft.com/office/drawing/2014/main" id="{04F068FD-8EEC-4F64-88CD-CBDAEC23F0EA}"/>
              </a:ext>
            </a:extLst>
          </p:cNvPr>
          <p:cNvSpPr txBox="1">
            <a:spLocks/>
          </p:cNvSpPr>
          <p:nvPr/>
        </p:nvSpPr>
        <p:spPr bwMode="auto">
          <a:xfrm>
            <a:off x="1452311" y="1744854"/>
            <a:ext cx="5208134" cy="46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3200" kern="1200">
                <a:solidFill>
                  <a:schemeClr val="accent1"/>
                </a:solidFill>
                <a:latin typeface="Helvetica"/>
                <a:ea typeface="ＭＳ Ｐゴシック" pitchFamily="-112" charset="-128"/>
                <a:cs typeface="+mn-cs"/>
              </a:defRPr>
            </a:lvl1pPr>
            <a:lvl2pPr marL="228600" indent="-228600" algn="l" defTabSz="457200" rtl="0" eaLnBrk="1" fontAlgn="base" hangingPunct="1">
              <a:spcBef>
                <a:spcPct val="20000"/>
              </a:spcBef>
              <a:spcAft>
                <a:spcPct val="0"/>
              </a:spcAft>
              <a:buClr>
                <a:schemeClr val="accent1"/>
              </a:buClr>
              <a:defRPr sz="2400" b="1" kern="1200">
                <a:solidFill>
                  <a:schemeClr val="accent2"/>
                </a:solidFill>
                <a:latin typeface="Helvetica"/>
                <a:ea typeface="ＭＳ Ｐゴシック" pitchFamily="-112" charset="-128"/>
                <a:cs typeface="+mn-cs"/>
              </a:defRPr>
            </a:lvl2pPr>
            <a:lvl3pPr marL="457200" indent="-228600" algn="l" defTabSz="457200" rtl="0" eaLnBrk="1" fontAlgn="base" hangingPunct="1">
              <a:spcBef>
                <a:spcPct val="20000"/>
              </a:spcBef>
              <a:spcAft>
                <a:spcPct val="0"/>
              </a:spcAft>
              <a:buClr>
                <a:schemeClr val="accent1"/>
              </a:buClr>
              <a:buFont typeface="Arial" charset="0"/>
              <a:buChar char="•"/>
              <a:defRPr sz="2400" kern="1200">
                <a:solidFill>
                  <a:srgbClr val="525252"/>
                </a:solidFill>
                <a:latin typeface="Helvetica"/>
                <a:ea typeface="ＭＳ Ｐゴシック" pitchFamily="-112" charset="-128"/>
                <a:cs typeface="+mn-cs"/>
              </a:defRPr>
            </a:lvl3pPr>
            <a:lvl4pPr marL="776288"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4pPr>
            <a:lvl5pPr marL="1050925"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Capital Cost: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Construction: $33,965,410 ($506 </a:t>
            </a:r>
            <a:r>
              <a:rPr kumimoji="0" lang="en-US" sz="1200" b="1" i="0" u="none" strike="noStrike" kern="1200" cap="none" spc="0" normalizeH="0" baseline="0" noProof="0" dirty="0" err="1">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psf</a:t>
            </a: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Project Cost: $46,050,460</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Size (Acres): 7 to 10 acres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Capacity: 573 (at one time)</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Parking: 275 spaces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Features: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Indoor Natatorium Spaces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50-meter pool with two bulkheads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1- and 3-meter springboard diving</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4,800 sq. ft. community pool</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Two (2) training pools</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Support Spaces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srgbClr val="FF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Admissions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srgbClr val="FF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Offices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Locker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Spectator Seating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Dryland Training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Storage</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Pool mechanical</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Family changing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Food and beverage</a:t>
            </a: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09563" marR="0" lvl="2" indent="0" algn="just" defTabSz="274320" rtl="0" eaLnBrk="1" fontAlgn="base" latinLnBrk="0" hangingPunct="1">
              <a:lnSpc>
                <a:spcPct val="100000"/>
              </a:lnSpc>
              <a:spcBef>
                <a:spcPct val="20000"/>
              </a:spcBef>
              <a:spcAft>
                <a:spcPct val="0"/>
              </a:spcAft>
              <a:buClrTx/>
              <a:buSzTx/>
              <a:buFont typeface="Arial" charset="0"/>
              <a:buNone/>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287338" marR="0" lvl="1" indent="0" algn="just" defTabSz="457200" rtl="0" eaLnBrk="1" fontAlgn="base" latinLnBrk="0" hangingPunct="1">
              <a:lnSpc>
                <a:spcPct val="100000"/>
              </a:lnSpc>
              <a:spcBef>
                <a:spcPct val="2000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8" name="Picture 7" descr="A picture containing indoor, furniture, wall, office building&#10;&#10;Description automatically generated">
            <a:extLst>
              <a:ext uri="{FF2B5EF4-FFF2-40B4-BE49-F238E27FC236}">
                <a16:creationId xmlns:a16="http://schemas.microsoft.com/office/drawing/2014/main" id="{DAE354E5-D1D8-BD57-E2B2-5142CBBEE2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4502" y="4112406"/>
            <a:ext cx="3905011" cy="2603341"/>
          </a:xfrm>
          <a:prstGeom prst="rect">
            <a:avLst/>
          </a:prstGeom>
        </p:spPr>
      </p:pic>
      <p:pic>
        <p:nvPicPr>
          <p:cNvPr id="3" name="Picture 2" descr="A picture containing indoor, ceiling, wall, person&#10;&#10;Description automatically generated">
            <a:extLst>
              <a:ext uri="{FF2B5EF4-FFF2-40B4-BE49-F238E27FC236}">
                <a16:creationId xmlns:a16="http://schemas.microsoft.com/office/drawing/2014/main" id="{634F0779-C0E1-94E4-D05F-30B55961A476}"/>
              </a:ext>
            </a:extLst>
          </p:cNvPr>
          <p:cNvPicPr>
            <a:picLocks noChangeAspect="1"/>
          </p:cNvPicPr>
          <p:nvPr/>
        </p:nvPicPr>
        <p:blipFill rotWithShape="1">
          <a:blip r:embed="rId4">
            <a:extLst>
              <a:ext uri="{28A0092B-C50C-407E-A947-70E740481C1C}">
                <a14:useLocalDpi xmlns:a14="http://schemas.microsoft.com/office/drawing/2010/main" val="0"/>
              </a:ext>
            </a:extLst>
          </a:blip>
          <a:srcRect t="17781"/>
          <a:stretch/>
        </p:blipFill>
        <p:spPr>
          <a:xfrm>
            <a:off x="5353622" y="1669727"/>
            <a:ext cx="4865034" cy="3000001"/>
          </a:xfrm>
          <a:prstGeom prst="rect">
            <a:avLst/>
          </a:prstGeom>
        </p:spPr>
      </p:pic>
    </p:spTree>
    <p:extLst>
      <p:ext uri="{BB962C8B-B14F-4D97-AF65-F5344CB8AC3E}">
        <p14:creationId xmlns:p14="http://schemas.microsoft.com/office/powerpoint/2010/main" val="1517475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OPTION OVERVIEW</a:t>
            </a:r>
          </a:p>
        </p:txBody>
      </p:sp>
      <p:sp>
        <p:nvSpPr>
          <p:cNvPr id="5" name="Content Placeholder 2">
            <a:extLst>
              <a:ext uri="{FF2B5EF4-FFF2-40B4-BE49-F238E27FC236}">
                <a16:creationId xmlns:a16="http://schemas.microsoft.com/office/drawing/2014/main" id="{04F068FD-8EEC-4F64-88CD-CBDAEC23F0EA}"/>
              </a:ext>
            </a:extLst>
          </p:cNvPr>
          <p:cNvSpPr txBox="1">
            <a:spLocks/>
          </p:cNvSpPr>
          <p:nvPr/>
        </p:nvSpPr>
        <p:spPr bwMode="auto">
          <a:xfrm>
            <a:off x="1452311" y="1744854"/>
            <a:ext cx="5208134" cy="46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3200" kern="1200">
                <a:solidFill>
                  <a:schemeClr val="accent1"/>
                </a:solidFill>
                <a:latin typeface="Helvetica"/>
                <a:ea typeface="ＭＳ Ｐゴシック" pitchFamily="-112" charset="-128"/>
                <a:cs typeface="+mn-cs"/>
              </a:defRPr>
            </a:lvl1pPr>
            <a:lvl2pPr marL="228600" indent="-228600" algn="l" defTabSz="457200" rtl="0" eaLnBrk="1" fontAlgn="base" hangingPunct="1">
              <a:spcBef>
                <a:spcPct val="20000"/>
              </a:spcBef>
              <a:spcAft>
                <a:spcPct val="0"/>
              </a:spcAft>
              <a:buClr>
                <a:schemeClr val="accent1"/>
              </a:buClr>
              <a:defRPr sz="2400" b="1" kern="1200">
                <a:solidFill>
                  <a:schemeClr val="accent2"/>
                </a:solidFill>
                <a:latin typeface="Helvetica"/>
                <a:ea typeface="ＭＳ Ｐゴシック" pitchFamily="-112" charset="-128"/>
                <a:cs typeface="+mn-cs"/>
              </a:defRPr>
            </a:lvl2pPr>
            <a:lvl3pPr marL="457200" indent="-228600" algn="l" defTabSz="457200" rtl="0" eaLnBrk="1" fontAlgn="base" hangingPunct="1">
              <a:spcBef>
                <a:spcPct val="20000"/>
              </a:spcBef>
              <a:spcAft>
                <a:spcPct val="0"/>
              </a:spcAft>
              <a:buClr>
                <a:schemeClr val="accent1"/>
              </a:buClr>
              <a:buFont typeface="Arial" charset="0"/>
              <a:buChar char="•"/>
              <a:defRPr sz="2400" kern="1200">
                <a:solidFill>
                  <a:srgbClr val="525252"/>
                </a:solidFill>
                <a:latin typeface="Helvetica"/>
                <a:ea typeface="ＭＳ Ｐゴシック" pitchFamily="-112" charset="-128"/>
                <a:cs typeface="+mn-cs"/>
              </a:defRPr>
            </a:lvl3pPr>
            <a:lvl4pPr marL="776288"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4pPr>
            <a:lvl5pPr marL="1050925"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Capital Cost: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Construction: $33,965,410 ($506 </a:t>
            </a:r>
            <a:r>
              <a:rPr kumimoji="0" lang="en-US" sz="1200" b="1" i="0" u="none" strike="noStrike" kern="1200" cap="none" spc="0" normalizeH="0" baseline="0" noProof="0" dirty="0" err="1">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psf</a:t>
            </a: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Project Cost: $46,050,460</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Size (Acres): 7 to 10 acres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Capacity: 573 (at one time)</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Parking: 275 spaces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Features: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Indoor Natatorium Spaces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50-meter pool with two bulkheads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1- and 3-meter springboard diving</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4,800 sq. ft. community pool</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Two (2) training pools</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Support Spaces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Admissions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Offices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srgbClr val="FF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Locker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Spectator Seating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Dryland Training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Storage</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Pool mechanical</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Family changing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Food and beverage</a:t>
            </a: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09563" marR="0" lvl="2" indent="0" algn="just" defTabSz="274320" rtl="0" eaLnBrk="1" fontAlgn="base" latinLnBrk="0" hangingPunct="1">
              <a:lnSpc>
                <a:spcPct val="100000"/>
              </a:lnSpc>
              <a:spcBef>
                <a:spcPct val="20000"/>
              </a:spcBef>
              <a:spcAft>
                <a:spcPct val="0"/>
              </a:spcAft>
              <a:buClrTx/>
              <a:buSzTx/>
              <a:buFont typeface="Arial" charset="0"/>
              <a:buNone/>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287338" marR="0" lvl="1" indent="0" algn="just" defTabSz="457200" rtl="0" eaLnBrk="1" fontAlgn="base" latinLnBrk="0" hangingPunct="1">
              <a:lnSpc>
                <a:spcPct val="100000"/>
              </a:lnSpc>
              <a:spcBef>
                <a:spcPct val="2000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3" descr="A picture containing indoor, wall, tile, floor&#10;&#10;Description automatically generated">
            <a:extLst>
              <a:ext uri="{FF2B5EF4-FFF2-40B4-BE49-F238E27FC236}">
                <a16:creationId xmlns:a16="http://schemas.microsoft.com/office/drawing/2014/main" id="{54C514D5-A16C-3BD8-C7E3-B48B290D7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9214" y="3522133"/>
            <a:ext cx="4250661" cy="3187996"/>
          </a:xfrm>
          <a:prstGeom prst="rect">
            <a:avLst/>
          </a:prstGeom>
        </p:spPr>
      </p:pic>
      <p:pic>
        <p:nvPicPr>
          <p:cNvPr id="6" name="Picture 5" descr="A locker room with many blue and white lockers&#10;&#10;Description automatically generated with low confidence">
            <a:extLst>
              <a:ext uri="{FF2B5EF4-FFF2-40B4-BE49-F238E27FC236}">
                <a16:creationId xmlns:a16="http://schemas.microsoft.com/office/drawing/2014/main" id="{7CBCB20A-E680-62A1-7318-4B135914B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2739" y="1655064"/>
            <a:ext cx="4477005" cy="2984670"/>
          </a:xfrm>
          <a:prstGeom prst="rect">
            <a:avLst/>
          </a:prstGeom>
        </p:spPr>
      </p:pic>
    </p:spTree>
    <p:extLst>
      <p:ext uri="{BB962C8B-B14F-4D97-AF65-F5344CB8AC3E}">
        <p14:creationId xmlns:p14="http://schemas.microsoft.com/office/powerpoint/2010/main" val="3183304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OPTION OVERVIEW</a:t>
            </a:r>
          </a:p>
        </p:txBody>
      </p:sp>
      <p:sp>
        <p:nvSpPr>
          <p:cNvPr id="5" name="Content Placeholder 2">
            <a:extLst>
              <a:ext uri="{FF2B5EF4-FFF2-40B4-BE49-F238E27FC236}">
                <a16:creationId xmlns:a16="http://schemas.microsoft.com/office/drawing/2014/main" id="{04F068FD-8EEC-4F64-88CD-CBDAEC23F0EA}"/>
              </a:ext>
            </a:extLst>
          </p:cNvPr>
          <p:cNvSpPr txBox="1">
            <a:spLocks/>
          </p:cNvSpPr>
          <p:nvPr/>
        </p:nvSpPr>
        <p:spPr bwMode="auto">
          <a:xfrm>
            <a:off x="1452311" y="1744854"/>
            <a:ext cx="5208134" cy="464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defRPr sz="3200" kern="1200">
                <a:solidFill>
                  <a:schemeClr val="accent1"/>
                </a:solidFill>
                <a:latin typeface="Helvetica"/>
                <a:ea typeface="ＭＳ Ｐゴシック" pitchFamily="-112" charset="-128"/>
                <a:cs typeface="+mn-cs"/>
              </a:defRPr>
            </a:lvl1pPr>
            <a:lvl2pPr marL="228600" indent="-228600" algn="l" defTabSz="457200" rtl="0" eaLnBrk="1" fontAlgn="base" hangingPunct="1">
              <a:spcBef>
                <a:spcPct val="20000"/>
              </a:spcBef>
              <a:spcAft>
                <a:spcPct val="0"/>
              </a:spcAft>
              <a:buClr>
                <a:schemeClr val="accent1"/>
              </a:buClr>
              <a:defRPr sz="2400" b="1" kern="1200">
                <a:solidFill>
                  <a:schemeClr val="accent2"/>
                </a:solidFill>
                <a:latin typeface="Helvetica"/>
                <a:ea typeface="ＭＳ Ｐゴシック" pitchFamily="-112" charset="-128"/>
                <a:cs typeface="+mn-cs"/>
              </a:defRPr>
            </a:lvl2pPr>
            <a:lvl3pPr marL="457200" indent="-228600" algn="l" defTabSz="457200" rtl="0" eaLnBrk="1" fontAlgn="base" hangingPunct="1">
              <a:spcBef>
                <a:spcPct val="20000"/>
              </a:spcBef>
              <a:spcAft>
                <a:spcPct val="0"/>
              </a:spcAft>
              <a:buClr>
                <a:schemeClr val="accent1"/>
              </a:buClr>
              <a:buFont typeface="Arial" charset="0"/>
              <a:buChar char="•"/>
              <a:defRPr sz="2400" kern="1200">
                <a:solidFill>
                  <a:srgbClr val="525252"/>
                </a:solidFill>
                <a:latin typeface="Helvetica"/>
                <a:ea typeface="ＭＳ Ｐゴシック" pitchFamily="-112" charset="-128"/>
                <a:cs typeface="+mn-cs"/>
              </a:defRPr>
            </a:lvl3pPr>
            <a:lvl4pPr marL="776288"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4pPr>
            <a:lvl5pPr marL="1050925" indent="-228600" algn="l" defTabSz="457200" rtl="0" eaLnBrk="1" fontAlgn="base" hangingPunct="1">
              <a:spcBef>
                <a:spcPct val="20000"/>
              </a:spcBef>
              <a:spcAft>
                <a:spcPct val="0"/>
              </a:spcAft>
              <a:buClr>
                <a:schemeClr val="accent1"/>
              </a:buClr>
              <a:buFont typeface="Arial" charset="0"/>
              <a:buChar char="•"/>
              <a:defRPr sz="2000" kern="1200">
                <a:solidFill>
                  <a:srgbClr val="525252"/>
                </a:solidFill>
                <a:latin typeface="Helvetica"/>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Capital Cost: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Construction: $33,965,410 ($506 </a:t>
            </a:r>
            <a:r>
              <a:rPr kumimoji="0" lang="en-US" sz="1200" b="1" i="0" u="none" strike="noStrike" kern="1200" cap="none" spc="0" normalizeH="0" baseline="0" noProof="0" dirty="0" err="1">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psf</a:t>
            </a: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Project Cost: $46,050,460</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Total Size (Acres): 7 to 10 acres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Capacity: 573 (at one time)</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Parking: 275 spaces</a:t>
            </a:r>
          </a:p>
          <a:p>
            <a:pPr marL="0" marR="0" lvl="0" indent="0" algn="just" defTabSz="274320" rtl="0" eaLnBrk="1" fontAlgn="base" latinLnBrk="0" hangingPunct="1">
              <a:lnSpc>
                <a:spcPct val="100000"/>
              </a:lnSpc>
              <a:spcBef>
                <a:spcPts val="36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Features: </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Indoor Natatorium Spaces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50-meter pool with two bulkheads</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1- and 3-meter springboard diving</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4,800 sq. ft. community pool</a:t>
            </a:r>
          </a:p>
          <a:p>
            <a:pPr marL="481013" marR="0" lvl="2" indent="-171450" algn="just" defTabSz="274320" rtl="0" eaLnBrk="1" fontAlgn="base" latinLnBrk="0" hangingPunct="1">
              <a:lnSpc>
                <a:spcPct val="100000"/>
              </a:lnSpc>
              <a:spcBef>
                <a:spcPct val="20000"/>
              </a:spcBef>
              <a:spcAft>
                <a:spcPct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Two (2) training pools</a:t>
            </a:r>
          </a:p>
          <a:p>
            <a:pPr marL="102870" marR="0" lvl="1" indent="-171450" algn="just" defTabSz="274320" rtl="0" eaLnBrk="1" fontAlgn="base" latinLnBrk="0" hangingPunct="1">
              <a:lnSpc>
                <a:spcPct val="100000"/>
              </a:lnSpc>
              <a:spcBef>
                <a:spcPts val="360"/>
              </a:spcBef>
              <a:spcAft>
                <a:spcPct val="0"/>
              </a:spcAft>
              <a:buClrTx/>
              <a:buSzTx/>
              <a:buFont typeface="Arial" pitchFamily="34" charset="0"/>
              <a:buChar char="•"/>
              <a:tabLst/>
              <a:defRPr/>
            </a:pPr>
            <a:r>
              <a:rPr kumimoji="0" lang="en-US" sz="1200" b="1"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Support Spaces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Admissions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Offices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Locker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Spectator Seating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Dryland Training</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srgbClr val="FF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Storage</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Pool mechanical</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Family changing rooms</a:t>
            </a:r>
          </a:p>
          <a:p>
            <a:pPr marL="481013" marR="0" lvl="2" indent="-171450" algn="just" defTabSz="548640" rtl="0" eaLnBrk="1" fontAlgn="auto" latinLnBrk="0" hangingPunct="1">
              <a:lnSpc>
                <a:spcPct val="100000"/>
              </a:lnSpc>
              <a:spcBef>
                <a:spcPts val="0"/>
              </a:spcBef>
              <a:spcAft>
                <a:spcPts val="0"/>
              </a:spcAft>
              <a:buClrTx/>
              <a:buSzTx/>
              <a:buFont typeface="Lucida Grande"/>
              <a:buChar char="-"/>
              <a:tabLst/>
              <a:defRPr/>
            </a:pPr>
            <a:r>
              <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Food and beverage</a:t>
            </a: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3853" marR="0" lvl="1" indent="-171450" algn="just" defTabSz="548640" rtl="0" eaLnBrk="1" fontAlgn="auto" latinLnBrk="0" hangingPunct="1">
              <a:lnSpc>
                <a:spcPct val="100000"/>
              </a:lnSpc>
              <a:spcBef>
                <a:spcPts val="0"/>
              </a:spcBef>
              <a:spcAft>
                <a:spcPts val="0"/>
              </a:spcAft>
              <a:buClrTx/>
              <a:buSzTx/>
              <a:buFont typeface="Lucida Grande"/>
              <a:buChar char="-"/>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09563" marR="0" lvl="2" indent="0" algn="just" defTabSz="274320" rtl="0" eaLnBrk="1" fontAlgn="base" latinLnBrk="0" hangingPunct="1">
              <a:lnSpc>
                <a:spcPct val="100000"/>
              </a:lnSpc>
              <a:spcBef>
                <a:spcPct val="20000"/>
              </a:spcBef>
              <a:spcAft>
                <a:spcPct val="0"/>
              </a:spcAft>
              <a:buClrTx/>
              <a:buSzTx/>
              <a:buFont typeface="Arial" charset="0"/>
              <a:buNone/>
              <a:tabLst/>
              <a:defRPr/>
            </a:pPr>
            <a:endParaRPr kumimoji="0" lang="en-US" sz="12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287338" marR="0" lvl="1" indent="0" algn="just" defTabSz="457200" rtl="0" eaLnBrk="1" fontAlgn="base" latinLnBrk="0" hangingPunct="1">
              <a:lnSpc>
                <a:spcPct val="100000"/>
              </a:lnSpc>
              <a:spcBef>
                <a:spcPct val="2000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14" name="Picture 13" descr="A picture containing indoor, wall, tool, plastic&#10;&#10;Description automatically generated">
            <a:extLst>
              <a:ext uri="{FF2B5EF4-FFF2-40B4-BE49-F238E27FC236}">
                <a16:creationId xmlns:a16="http://schemas.microsoft.com/office/drawing/2014/main" id="{EF795F8B-11B2-6A3F-A26A-403D980426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832" y="1924820"/>
            <a:ext cx="6366794" cy="4244530"/>
          </a:xfrm>
          <a:prstGeom prst="rect">
            <a:avLst/>
          </a:prstGeom>
        </p:spPr>
      </p:pic>
    </p:spTree>
    <p:extLst>
      <p:ext uri="{BB962C8B-B14F-4D97-AF65-F5344CB8AC3E}">
        <p14:creationId xmlns:p14="http://schemas.microsoft.com/office/powerpoint/2010/main" val="253227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2B4DBC2-F080-42AB-87D9-FC76B93ABFBD}"/>
              </a:ext>
            </a:extLst>
          </p:cNvPr>
          <p:cNvSpPr txBox="1"/>
          <p:nvPr/>
        </p:nvSpPr>
        <p:spPr>
          <a:xfrm>
            <a:off x="1371599" y="294538"/>
            <a:ext cx="9895951" cy="1033669"/>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4000" b="1" kern="1200">
                <a:solidFill>
                  <a:srgbClr val="FFFFFF"/>
                </a:solidFill>
                <a:latin typeface="+mj-lt"/>
                <a:ea typeface="+mj-ea"/>
                <a:cs typeface="+mj-cs"/>
              </a:rPr>
              <a:t>OPERATIONAL ANALYSIS</a:t>
            </a:r>
          </a:p>
        </p:txBody>
      </p:sp>
      <p:sp>
        <p:nvSpPr>
          <p:cNvPr id="33" name="Content Placeholder 2">
            <a:extLst>
              <a:ext uri="{FF2B5EF4-FFF2-40B4-BE49-F238E27FC236}">
                <a16:creationId xmlns:a16="http://schemas.microsoft.com/office/drawing/2014/main" id="{0E349FCD-F464-451A-94BF-0C608E0C2F8E}"/>
              </a:ext>
            </a:extLst>
          </p:cNvPr>
          <p:cNvSpPr txBox="1">
            <a:spLocks/>
          </p:cNvSpPr>
          <p:nvPr/>
        </p:nvSpPr>
        <p:spPr>
          <a:xfrm>
            <a:off x="1371599" y="2318197"/>
            <a:ext cx="9724031" cy="3683358"/>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600"/>
              </a:spcAft>
              <a:buNone/>
              <a:defRPr/>
            </a:pPr>
            <a:r>
              <a:rPr lang="en-US" sz="1700" dirty="0"/>
              <a:t>The expense analysis includes a detailed budget model for estimating probable expenses for major areas of labor, contractual services, commodities, and utilities. User projections are made based on programming. Expenses are estimated taking into account hours of operation, attendance projections, local weather patterns, local utility rates, and other key items.  The study used $0.16 per KWH, $3.46 per 1,000 gallons of water, $1.17 per </a:t>
            </a:r>
            <a:r>
              <a:rPr lang="en-US" sz="1700" dirty="0" err="1"/>
              <a:t>therm</a:t>
            </a:r>
            <a:r>
              <a:rPr lang="en-US" sz="1700" dirty="0"/>
              <a:t> and $1.85 per gallon/pound of chlorine to generate projected expenses for the swimming pool. </a:t>
            </a:r>
          </a:p>
          <a:p>
            <a:pPr marL="0" indent="-228600">
              <a:lnSpc>
                <a:spcPct val="90000"/>
              </a:lnSpc>
              <a:spcBef>
                <a:spcPts val="0"/>
              </a:spcBef>
              <a:spcAft>
                <a:spcPts val="600"/>
              </a:spcAft>
              <a:defRPr/>
            </a:pPr>
            <a:endParaRPr lang="en-US" sz="1700" dirty="0"/>
          </a:p>
          <a:p>
            <a:pPr marL="0" indent="0">
              <a:lnSpc>
                <a:spcPct val="90000"/>
              </a:lnSpc>
              <a:spcBef>
                <a:spcPts val="0"/>
              </a:spcBef>
              <a:spcAft>
                <a:spcPts val="600"/>
              </a:spcAft>
              <a:buNone/>
              <a:defRPr/>
            </a:pPr>
            <a:r>
              <a:rPr lang="en-US" sz="1700" dirty="0"/>
              <a:t>Any facility and program schedule will require flexibility to adapt to specific needs of the community, including both daily and season pass users, as well as those signing up for programs. Expenses for these programs are calculated based on a percentage of the total revenue. It is the responsibility of the facility supervisor to monitor user group demands and adjust schedules accordingly. Revenue projections are based on marketing programming that would include Season / Annual Passes, Daily Admissions, Birthday Parties, Lifeguard Courses and Food and Beverage.</a:t>
            </a:r>
          </a:p>
          <a:p>
            <a:pPr marL="0" indent="-228600">
              <a:lnSpc>
                <a:spcPct val="90000"/>
              </a:lnSpc>
              <a:spcBef>
                <a:spcPts val="0"/>
              </a:spcBef>
              <a:spcAft>
                <a:spcPts val="600"/>
              </a:spcAft>
              <a:defRPr/>
            </a:pPr>
            <a:endParaRPr lang="en-US" sz="1700" dirty="0"/>
          </a:p>
        </p:txBody>
      </p:sp>
      <p:sp>
        <p:nvSpPr>
          <p:cNvPr id="6" name="Slide Number Placeholder 1">
            <a:extLst>
              <a:ext uri="{FF2B5EF4-FFF2-40B4-BE49-F238E27FC236}">
                <a16:creationId xmlns:a16="http://schemas.microsoft.com/office/drawing/2014/main" id="{1397B232-5C1A-4077-AC79-CD1F894A6041}"/>
              </a:ext>
            </a:extLst>
          </p:cNvPr>
          <p:cNvSpPr>
            <a:spLocks noGrp="1"/>
          </p:cNvSpPr>
          <p:nvPr>
            <p:ph type="sldNum" sz="quarter" idx="12"/>
          </p:nvPr>
        </p:nvSpPr>
        <p:spPr>
          <a:xfrm>
            <a:off x="11704320" y="6455431"/>
            <a:ext cx="445913" cy="365125"/>
          </a:xfrm>
        </p:spPr>
        <p:txBody>
          <a:bodyPr vert="horz" lIns="91440" tIns="45720" rIns="91440" bIns="45720" rtlCol="0" anchor="ctr">
            <a:normAutofit/>
          </a:bodyPr>
          <a:lstStyle/>
          <a:p>
            <a:pPr>
              <a:spcAft>
                <a:spcPts val="600"/>
              </a:spcAft>
              <a:defRPr/>
            </a:pPr>
            <a:fld id="{570AAE27-A794-463F-83C0-B8E8564E3903}" type="slidenum">
              <a:rPr lang="en-US" sz="1100">
                <a:solidFill>
                  <a:schemeClr val="tx1">
                    <a:lumMod val="50000"/>
                    <a:lumOff val="50000"/>
                  </a:schemeClr>
                </a:solidFill>
              </a:rPr>
              <a:pPr>
                <a:spcAft>
                  <a:spcPts val="600"/>
                </a:spcAft>
                <a:defRPr/>
              </a:pPr>
              <a:t>18</a:t>
            </a:fld>
            <a:endParaRPr lang="en-US" sz="1100">
              <a:solidFill>
                <a:schemeClr val="tx1">
                  <a:lumMod val="50000"/>
                  <a:lumOff val="50000"/>
                </a:schemeClr>
              </a:solidFill>
            </a:endParaRPr>
          </a:p>
        </p:txBody>
      </p:sp>
    </p:spTree>
    <p:extLst>
      <p:ext uri="{BB962C8B-B14F-4D97-AF65-F5344CB8AC3E}">
        <p14:creationId xmlns:p14="http://schemas.microsoft.com/office/powerpoint/2010/main" val="1450031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Rectangle 4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2B4DBC2-F080-42AB-87D9-FC76B93ABFBD}"/>
              </a:ext>
            </a:extLst>
          </p:cNvPr>
          <p:cNvSpPr txBox="1"/>
          <p:nvPr/>
        </p:nvSpPr>
        <p:spPr>
          <a:xfrm>
            <a:off x="466722" y="586855"/>
            <a:ext cx="3201366" cy="3387497"/>
          </a:xfrm>
          <a:prstGeom prst="rect">
            <a:avLst/>
          </a:prstGeom>
        </p:spPr>
        <p:txBody>
          <a:bodyPr vert="horz" lIns="91440" tIns="45720" rIns="91440" bIns="45720" rtlCol="0" anchor="b">
            <a:normAutofit/>
          </a:bodyPr>
          <a:lstStyle/>
          <a:p>
            <a:pPr algn="r">
              <a:lnSpc>
                <a:spcPct val="90000"/>
              </a:lnSpc>
              <a:spcBef>
                <a:spcPct val="0"/>
              </a:spcBef>
              <a:spcAft>
                <a:spcPts val="600"/>
              </a:spcAft>
              <a:defRPr/>
            </a:pPr>
            <a:r>
              <a:rPr lang="en-US" sz="4000" b="1" kern="1200">
                <a:solidFill>
                  <a:srgbClr val="FFFFFF"/>
                </a:solidFill>
                <a:latin typeface="+mj-lt"/>
                <a:ea typeface="+mj-ea"/>
                <a:cs typeface="+mj-cs"/>
              </a:rPr>
              <a:t>FACILITY EXPENSE BUDGET</a:t>
            </a:r>
          </a:p>
        </p:txBody>
      </p:sp>
      <p:sp>
        <p:nvSpPr>
          <p:cNvPr id="6" name="Slide Number Placeholder 1">
            <a:extLst>
              <a:ext uri="{FF2B5EF4-FFF2-40B4-BE49-F238E27FC236}">
                <a16:creationId xmlns:a16="http://schemas.microsoft.com/office/drawing/2014/main" id="{1397B232-5C1A-4077-AC79-CD1F894A6041}"/>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spcAft>
                <a:spcPts val="600"/>
              </a:spcAft>
              <a:defRPr/>
            </a:pPr>
            <a:fld id="{570AAE27-A794-463F-83C0-B8E8564E3903}" type="slidenum">
              <a:rPr lang="en-US" sz="1100">
                <a:solidFill>
                  <a:schemeClr val="tx1">
                    <a:lumMod val="50000"/>
                    <a:lumOff val="50000"/>
                  </a:schemeClr>
                </a:solidFill>
              </a:rPr>
              <a:pPr>
                <a:spcAft>
                  <a:spcPts val="600"/>
                </a:spcAft>
                <a:defRPr/>
              </a:pPr>
              <a:t>19</a:t>
            </a:fld>
            <a:endParaRPr lang="en-US" sz="1100">
              <a:solidFill>
                <a:schemeClr val="tx1">
                  <a:lumMod val="50000"/>
                  <a:lumOff val="50000"/>
                </a:schemeClr>
              </a:solidFill>
            </a:endParaRPr>
          </a:p>
        </p:txBody>
      </p:sp>
      <p:pic>
        <p:nvPicPr>
          <p:cNvPr id="3" name="Picture 2">
            <a:extLst>
              <a:ext uri="{FF2B5EF4-FFF2-40B4-BE49-F238E27FC236}">
                <a16:creationId xmlns:a16="http://schemas.microsoft.com/office/drawing/2014/main" id="{482D32A9-906D-B573-79DB-1E673C3CE837}"/>
              </a:ext>
            </a:extLst>
          </p:cNvPr>
          <p:cNvPicPr>
            <a:picLocks noChangeAspect="1"/>
          </p:cNvPicPr>
          <p:nvPr/>
        </p:nvPicPr>
        <p:blipFill>
          <a:blip r:embed="rId3"/>
          <a:stretch>
            <a:fillRect/>
          </a:stretch>
        </p:blipFill>
        <p:spPr>
          <a:xfrm>
            <a:off x="4669798" y="0"/>
            <a:ext cx="2852404" cy="6858000"/>
          </a:xfrm>
          <a:prstGeom prst="rect">
            <a:avLst/>
          </a:prstGeom>
        </p:spPr>
      </p:pic>
      <p:graphicFrame>
        <p:nvGraphicFramePr>
          <p:cNvPr id="4" name="Chart 3">
            <a:extLst>
              <a:ext uri="{FF2B5EF4-FFF2-40B4-BE49-F238E27FC236}">
                <a16:creationId xmlns:a16="http://schemas.microsoft.com/office/drawing/2014/main" id="{F4A2BE19-2C32-AFEE-6CF9-1533EEBD3A7E}"/>
              </a:ext>
            </a:extLst>
          </p:cNvPr>
          <p:cNvGraphicFramePr>
            <a:graphicFrameLocks/>
          </p:cNvGraphicFramePr>
          <p:nvPr>
            <p:extLst>
              <p:ext uri="{D42A27DB-BD31-4B8C-83A1-F6EECF244321}">
                <p14:modId xmlns:p14="http://schemas.microsoft.com/office/powerpoint/2010/main" val="2145809072"/>
              </p:ext>
            </p:extLst>
          </p:nvPr>
        </p:nvGraphicFramePr>
        <p:xfrm>
          <a:off x="7934471" y="1704185"/>
          <a:ext cx="3790807" cy="34496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83195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Rectangle 4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2B4DBC2-F080-42AB-87D9-FC76B93ABFBD}"/>
              </a:ext>
            </a:extLst>
          </p:cNvPr>
          <p:cNvSpPr txBox="1"/>
          <p:nvPr/>
        </p:nvSpPr>
        <p:spPr>
          <a:xfrm>
            <a:off x="466722" y="586855"/>
            <a:ext cx="3201366" cy="3387497"/>
          </a:xfrm>
          <a:prstGeom prst="rect">
            <a:avLst/>
          </a:prstGeom>
        </p:spPr>
        <p:txBody>
          <a:bodyPr vert="horz" lIns="91440" tIns="45720" rIns="91440" bIns="45720" rtlCol="0" anchor="b">
            <a:normAutofit/>
          </a:bodyPr>
          <a:lstStyle/>
          <a:p>
            <a:pPr algn="r">
              <a:lnSpc>
                <a:spcPct val="90000"/>
              </a:lnSpc>
              <a:spcBef>
                <a:spcPct val="0"/>
              </a:spcBef>
              <a:spcAft>
                <a:spcPts val="600"/>
              </a:spcAft>
              <a:defRPr/>
            </a:pPr>
            <a:r>
              <a:rPr lang="en-US" sz="4000" b="1" kern="1200">
                <a:solidFill>
                  <a:srgbClr val="FFFFFF"/>
                </a:solidFill>
                <a:latin typeface="+mj-lt"/>
                <a:ea typeface="+mj-ea"/>
                <a:cs typeface="+mj-cs"/>
              </a:rPr>
              <a:t>FACILITY REVENUE BUDGET</a:t>
            </a:r>
          </a:p>
        </p:txBody>
      </p:sp>
      <p:sp>
        <p:nvSpPr>
          <p:cNvPr id="6" name="Slide Number Placeholder 1">
            <a:extLst>
              <a:ext uri="{FF2B5EF4-FFF2-40B4-BE49-F238E27FC236}">
                <a16:creationId xmlns:a16="http://schemas.microsoft.com/office/drawing/2014/main" id="{1397B232-5C1A-4077-AC79-CD1F894A6041}"/>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spcAft>
                <a:spcPts val="600"/>
              </a:spcAft>
              <a:defRPr/>
            </a:pPr>
            <a:fld id="{570AAE27-A794-463F-83C0-B8E8564E3903}" type="slidenum">
              <a:rPr lang="en-US" sz="1100">
                <a:solidFill>
                  <a:schemeClr val="tx1">
                    <a:lumMod val="50000"/>
                    <a:lumOff val="50000"/>
                  </a:schemeClr>
                </a:solidFill>
              </a:rPr>
              <a:pPr>
                <a:spcAft>
                  <a:spcPts val="600"/>
                </a:spcAft>
                <a:defRPr/>
              </a:pPr>
              <a:t>20</a:t>
            </a:fld>
            <a:endParaRPr lang="en-US" sz="1100">
              <a:solidFill>
                <a:schemeClr val="tx1">
                  <a:lumMod val="50000"/>
                  <a:lumOff val="50000"/>
                </a:schemeClr>
              </a:solidFill>
            </a:endParaRPr>
          </a:p>
        </p:txBody>
      </p:sp>
      <p:pic>
        <p:nvPicPr>
          <p:cNvPr id="11" name="Picture 10">
            <a:extLst>
              <a:ext uri="{FF2B5EF4-FFF2-40B4-BE49-F238E27FC236}">
                <a16:creationId xmlns:a16="http://schemas.microsoft.com/office/drawing/2014/main" id="{13ACBF49-E78D-05B3-87C1-7DE1A98D4A76}"/>
              </a:ext>
            </a:extLst>
          </p:cNvPr>
          <p:cNvPicPr>
            <a:picLocks noChangeAspect="1"/>
          </p:cNvPicPr>
          <p:nvPr/>
        </p:nvPicPr>
        <p:blipFill>
          <a:blip r:embed="rId3"/>
          <a:stretch>
            <a:fillRect/>
          </a:stretch>
        </p:blipFill>
        <p:spPr>
          <a:xfrm>
            <a:off x="4221626" y="1485847"/>
            <a:ext cx="7509812" cy="3146699"/>
          </a:xfrm>
          <a:prstGeom prst="rect">
            <a:avLst/>
          </a:prstGeom>
        </p:spPr>
      </p:pic>
    </p:spTree>
    <p:extLst>
      <p:ext uri="{BB962C8B-B14F-4D97-AF65-F5344CB8AC3E}">
        <p14:creationId xmlns:p14="http://schemas.microsoft.com/office/powerpoint/2010/main" val="3921686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B2B4DBC2-F080-42AB-87D9-FC76B93ABFBD}"/>
              </a:ext>
            </a:extLst>
          </p:cNvPr>
          <p:cNvSpPr txBox="1"/>
          <p:nvPr/>
        </p:nvSpPr>
        <p:spPr>
          <a:xfrm>
            <a:off x="699713" y="248038"/>
            <a:ext cx="7063721" cy="1159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all" spc="0" normalizeH="0" baseline="0" noProof="0">
                <a:ln>
                  <a:noFill/>
                </a:ln>
                <a:solidFill>
                  <a:srgbClr val="FFFFFF"/>
                </a:solidFill>
                <a:effectLst/>
                <a:uLnTx/>
                <a:uFillTx/>
                <a:latin typeface="Calibri Light" panose="020F0302020204030204"/>
                <a:ea typeface="+mn-ea"/>
                <a:cs typeface="+mn-cs"/>
              </a:rPr>
              <a:t>Summery</a:t>
            </a:r>
          </a:p>
        </p:txBody>
      </p:sp>
      <p:pic>
        <p:nvPicPr>
          <p:cNvPr id="5" name="Picture 4">
            <a:extLst>
              <a:ext uri="{FF2B5EF4-FFF2-40B4-BE49-F238E27FC236}">
                <a16:creationId xmlns:a16="http://schemas.microsoft.com/office/drawing/2014/main" id="{1CA5AF7A-022D-DB2B-431E-B14BB5EA1BEB}"/>
              </a:ext>
            </a:extLst>
          </p:cNvPr>
          <p:cNvPicPr>
            <a:picLocks noChangeAspect="1"/>
          </p:cNvPicPr>
          <p:nvPr/>
        </p:nvPicPr>
        <p:blipFill>
          <a:blip r:embed="rId3"/>
          <a:stretch>
            <a:fillRect/>
          </a:stretch>
        </p:blipFill>
        <p:spPr>
          <a:xfrm>
            <a:off x="432225" y="2228044"/>
            <a:ext cx="11327549" cy="3928658"/>
          </a:xfrm>
          <a:prstGeom prst="rect">
            <a:avLst/>
          </a:prstGeom>
        </p:spPr>
      </p:pic>
      <p:sp>
        <p:nvSpPr>
          <p:cNvPr id="6" name="Slide Number Placeholder 1">
            <a:extLst>
              <a:ext uri="{FF2B5EF4-FFF2-40B4-BE49-F238E27FC236}">
                <a16:creationId xmlns:a16="http://schemas.microsoft.com/office/drawing/2014/main" id="{1397B232-5C1A-4077-AC79-CD1F894A6041}"/>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570AAE27-A794-463F-83C0-B8E8564E3903}" type="slidenum">
              <a:rPr kumimoji="0" lang="en-US" sz="11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11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499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219</TotalTime>
  <Words>1582</Words>
  <Application>Microsoft Office PowerPoint</Application>
  <PresentationFormat>Widescreen</PresentationFormat>
  <Paragraphs>378</Paragraphs>
  <Slides>21</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Arial Narrow</vt:lpstr>
      <vt:lpstr>Calibri</vt:lpstr>
      <vt:lpstr>Calibri Light</vt:lpstr>
      <vt:lpstr>Gibson Light</vt:lpstr>
      <vt:lpstr>Helvetica Neue</vt:lpstr>
      <vt:lpstr>HelveticaNeueLT Std</vt:lpstr>
      <vt:lpstr>Lucida Grande</vt:lpstr>
      <vt:lpstr>Microsoft Sans Serif</vt:lpstr>
      <vt:lpstr>Office Theme</vt:lpstr>
      <vt:lpstr>Goldfish Foundation</vt:lpstr>
      <vt:lpstr>PowerPoint Presentation</vt:lpstr>
      <vt:lpstr>PowerPoint Presentation</vt:lpstr>
      <vt:lpstr>PowerPoint Presentation</vt:lpstr>
      <vt:lpstr>PowerPoint Presentation</vt:lpstr>
      <vt:lpstr>National Construction Cost Comparison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Goldfish Foundation</dc:title>
  <dc:creator>Kevin Post</dc:creator>
  <cp:lastModifiedBy>Johnathan Nies</cp:lastModifiedBy>
  <cp:revision>3</cp:revision>
  <dcterms:created xsi:type="dcterms:W3CDTF">2023-06-13T14:53:00Z</dcterms:created>
  <dcterms:modified xsi:type="dcterms:W3CDTF">2023-12-12T22:46:57Z</dcterms:modified>
</cp:coreProperties>
</file>