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73" r:id="rId6"/>
    <p:sldId id="274" r:id="rId7"/>
    <p:sldId id="271" r:id="rId8"/>
    <p:sldId id="272" r:id="rId9"/>
    <p:sldId id="269" r:id="rId10"/>
    <p:sldId id="270" r:id="rId11"/>
    <p:sldId id="267" r:id="rId12"/>
    <p:sldId id="268" r:id="rId13"/>
    <p:sldId id="258" r:id="rId14"/>
    <p:sldId id="265" r:id="rId15"/>
    <p:sldId id="266" r:id="rId16"/>
    <p:sldId id="263" r:id="rId17"/>
    <p:sldId id="264" r:id="rId18"/>
    <p:sldId id="261" r:id="rId19"/>
    <p:sldId id="262" r:id="rId20"/>
    <p:sldId id="259" r:id="rId21"/>
    <p:sldId id="260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FA3F-4C41-A862-6F27299DCFDC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FA3F-4C41-A862-6F27299DCFDC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FA3F-4C41-A862-6F27299DCFDC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FA3F-4C41-A862-6F27299DCFDC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Under 18 years old</c:v>
                </c:pt>
                <c:pt idx="1">
                  <c:v>18-35 years old</c:v>
                </c:pt>
                <c:pt idx="2">
                  <c:v>36-55 years old</c:v>
                </c:pt>
                <c:pt idx="3">
                  <c:v>56 years old and above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8.8999999999999999E-3</c:v>
                </c:pt>
                <c:pt idx="1">
                  <c:v>0.31950000000000001</c:v>
                </c:pt>
                <c:pt idx="2">
                  <c:v>0.52959999999999996</c:v>
                </c:pt>
                <c:pt idx="3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3F-4C41-A862-6F27299DCFD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5EBB-4732-9ED0-DC6A52DDFB80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5EBB-4732-9ED0-DC6A52DDFB80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5EBB-4732-9ED0-DC6A52DDFB80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5EBB-4732-9ED0-DC6A52DDFB80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5EBB-4732-9ED0-DC6A52DDFB80}"/>
              </c:ext>
            </c:extLst>
          </c:dPt>
          <c:dPt>
            <c:idx val="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5EBB-4732-9ED0-DC6A52DDFB80}"/>
              </c:ext>
            </c:extLst>
          </c:dPt>
          <c:cat>
            <c:strRef>
              <c:f>Sheet1!$A$2:$A$7</c:f>
              <c:strCache>
                <c:ptCount val="6"/>
                <c:pt idx="0">
                  <c:v>Children 0-5 years</c:v>
                </c:pt>
                <c:pt idx="1">
                  <c:v>Children 6-12 years</c:v>
                </c:pt>
                <c:pt idx="2">
                  <c:v>13-18 years</c:v>
                </c:pt>
                <c:pt idx="3">
                  <c:v>18-35 years</c:v>
                </c:pt>
                <c:pt idx="4">
                  <c:v>35-60 years</c:v>
                </c:pt>
                <c:pt idx="5">
                  <c:v>60+ years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0.33679999999999999</c:v>
                </c:pt>
                <c:pt idx="1">
                  <c:v>0.38719999999999999</c:v>
                </c:pt>
                <c:pt idx="2">
                  <c:v>0.28039999999999998</c:v>
                </c:pt>
                <c:pt idx="3">
                  <c:v>0.36649999999999999</c:v>
                </c:pt>
                <c:pt idx="4">
                  <c:v>0.50590000000000002</c:v>
                </c:pt>
                <c:pt idx="5">
                  <c:v>0.13650000000000001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EBB-4732-9ED0-DC6A52DDF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787F-43DD-A503-1FDDF0EB6EB2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787F-43DD-A503-1FDDF0EB6EB2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787F-43DD-A503-1FDDF0EB6EB2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787F-43DD-A503-1FDDF0EB6EB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Multiple times a week</c:v>
                </c:pt>
                <c:pt idx="1">
                  <c:v>Once a week</c:v>
                </c:pt>
                <c:pt idx="2">
                  <c:v>A few times a month</c:v>
                </c:pt>
                <c:pt idx="3">
                  <c:v>Rarely or never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0.28039999999999998</c:v>
                </c:pt>
                <c:pt idx="1">
                  <c:v>0.1958</c:v>
                </c:pt>
                <c:pt idx="2">
                  <c:v>0.2893</c:v>
                </c:pt>
                <c:pt idx="3">
                  <c:v>0.2344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7F-43DD-A503-1FDDF0EB6E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F061-42BA-BDFB-9D8DFF803BC3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F061-42BA-BDFB-9D8DFF803BC3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F061-42BA-BDFB-9D8DFF803BC3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F061-42BA-BDFB-9D8DFF803BC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Multiple times a week</c:v>
                </c:pt>
                <c:pt idx="1">
                  <c:v>Once a week</c:v>
                </c:pt>
                <c:pt idx="2">
                  <c:v>A few times a month</c:v>
                </c:pt>
                <c:pt idx="3">
                  <c:v>Rarely or never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9.7000000000000003E-2</c:v>
                </c:pt>
                <c:pt idx="2">
                  <c:v>0.30149999999999999</c:v>
                </c:pt>
                <c:pt idx="3">
                  <c:v>0.50149999999999995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61-42BA-BDFB-9D8DFF803BC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D8D5-4A9A-98A5-822FFCD59716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D8D5-4A9A-98A5-822FFCD59716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D8D5-4A9A-98A5-822FFCD59716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Yes, I would be interested.</c:v>
                </c:pt>
                <c:pt idx="1">
                  <c:v>No, I prefer open access for all user groups.</c:v>
                </c:pt>
                <c:pt idx="2">
                  <c:v>Not sure/No preference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0.48280000000000001</c:v>
                </c:pt>
                <c:pt idx="1">
                  <c:v>0.32979999999999998</c:v>
                </c:pt>
                <c:pt idx="2">
                  <c:v>0.18740000000000001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D5-4A9A-98A5-822FFCD597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5B30-4DCA-B5B9-57F6344A641E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5B30-4DCA-B5B9-57F6344A641E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5B30-4DCA-B5B9-57F6344A641E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5B30-4DCA-B5B9-57F6344A641E}"/>
              </c:ext>
            </c:extLst>
          </c:dPt>
          <c:dPt>
            <c:idx val="4"/>
            <c:bubble3D val="0"/>
            <c:spPr>
              <a:solidFill>
                <a:srgbClr val="FF8B4F"/>
              </a:solidFill>
            </c:spPr>
            <c:extLst>
              <c:ext xmlns:c16="http://schemas.microsoft.com/office/drawing/2014/chart" uri="{C3380CC4-5D6E-409C-BE32-E72D297353CC}">
                <c16:uniqueId val="{00000009-5B30-4DCA-B5B9-57F6344A641E}"/>
              </c:ext>
            </c:extLst>
          </c:dPt>
          <c:dPt>
            <c:idx val="5"/>
            <c:bubble3D val="0"/>
            <c:spPr>
              <a:solidFill>
                <a:srgbClr val="7D5E90"/>
              </a:solidFill>
            </c:spPr>
            <c:extLst>
              <c:ext xmlns:c16="http://schemas.microsoft.com/office/drawing/2014/chart" uri="{C3380CC4-5D6E-409C-BE32-E72D297353CC}">
                <c16:uniqueId val="{0000000B-5B30-4DCA-B5B9-57F6344A641E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Sales tax increase – this would provide dedicated funding that comes from everyone who shops in Johnstown - residents and visitors alike.</c:v>
                </c:pt>
                <c:pt idx="1">
                  <c:v>Property tax increase – this would provide dedicated funding that comes from Johnstown residents only.</c:v>
                </c:pt>
                <c:pt idx="2">
                  <c:v>Donations and fundraising</c:v>
                </c:pt>
                <c:pt idx="3">
                  <c:v>Corporate sponsorships</c:v>
                </c:pt>
                <c:pt idx="4">
                  <c:v>Combination of the above</c:v>
                </c:pt>
                <c:pt idx="5">
                  <c:v>Other (please specify)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0.17380000000000001</c:v>
                </c:pt>
                <c:pt idx="1">
                  <c:v>1.04E-2</c:v>
                </c:pt>
                <c:pt idx="2">
                  <c:v>0.14410000000000001</c:v>
                </c:pt>
                <c:pt idx="3">
                  <c:v>0.12039999999999999</c:v>
                </c:pt>
                <c:pt idx="4">
                  <c:v>0.46510000000000001</c:v>
                </c:pt>
                <c:pt idx="5">
                  <c:v>8.6199999999999999E-2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B30-4DCA-B5B9-57F6344A641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55EA-403A-916D-6E09E7C74E70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55EA-403A-916D-6E09E7C74E70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55EA-403A-916D-6E09E7C74E70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55EA-403A-916D-6E09E7C74E70}"/>
              </c:ext>
            </c:extLst>
          </c:dPt>
          <c:dPt>
            <c:idx val="4"/>
            <c:bubble3D val="0"/>
            <c:spPr>
              <a:solidFill>
                <a:srgbClr val="FF8B4F"/>
              </a:solidFill>
            </c:spPr>
            <c:extLst>
              <c:ext xmlns:c16="http://schemas.microsoft.com/office/drawing/2014/chart" uri="{C3380CC4-5D6E-409C-BE32-E72D297353CC}">
                <c16:uniqueId val="{00000009-55EA-403A-916D-6E09E7C74E70}"/>
              </c:ext>
            </c:extLst>
          </c:dPt>
          <c:dPt>
            <c:idx val="5"/>
            <c:bubble3D val="0"/>
            <c:spPr>
              <a:solidFill>
                <a:srgbClr val="7D5E90"/>
              </a:solidFill>
            </c:spPr>
            <c:extLst>
              <c:ext xmlns:c16="http://schemas.microsoft.com/office/drawing/2014/chart" uri="{C3380CC4-5D6E-409C-BE32-E72D297353CC}">
                <c16:uniqueId val="{0000000B-55EA-403A-916D-6E09E7C74E7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User fees/memberships</c:v>
                </c:pt>
                <c:pt idx="1">
                  <c:v>Tax revenues</c:v>
                </c:pt>
                <c:pt idx="2">
                  <c:v>Donations and fundraising</c:v>
                </c:pt>
                <c:pt idx="3">
                  <c:v>Corporate sponsorships</c:v>
                </c:pt>
                <c:pt idx="4">
                  <c:v>Combination of the above</c:v>
                </c:pt>
                <c:pt idx="5">
                  <c:v>Other (please specify)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0.3115</c:v>
                </c:pt>
                <c:pt idx="1">
                  <c:v>5.3699999999999998E-2</c:v>
                </c:pt>
                <c:pt idx="2">
                  <c:v>5.5100000000000003E-2</c:v>
                </c:pt>
                <c:pt idx="3">
                  <c:v>6.7100000000000007E-2</c:v>
                </c:pt>
                <c:pt idx="4">
                  <c:v>0.46650000000000003</c:v>
                </c:pt>
                <c:pt idx="5">
                  <c:v>4.6199999999999998E-2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5EA-403A-916D-6E09E7C74E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DA65-4B5B-B361-C559502834B0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DA65-4B5B-B361-C559502834B0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DA65-4B5B-B361-C559502834B0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DA65-4B5B-B361-C559502834B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Within walking distance</c:v>
                </c:pt>
                <c:pt idx="1">
                  <c:v>Within 5 miles</c:v>
                </c:pt>
                <c:pt idx="2">
                  <c:v>Within 10 miles</c:v>
                </c:pt>
                <c:pt idx="3">
                  <c:v>I would be willing to travel longer distances for specific features or amenities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5.9499999999999997E-2</c:v>
                </c:pt>
                <c:pt idx="1">
                  <c:v>0.45729999999999998</c:v>
                </c:pt>
                <c:pt idx="2">
                  <c:v>0.33689999999999998</c:v>
                </c:pt>
                <c:pt idx="3">
                  <c:v>0.14630000000000001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65-4B5B-B361-C559502834B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00BF6F"/>
              </a:solidFill>
            </c:spPr>
            <c:extLst>
              <c:ext xmlns:c16="http://schemas.microsoft.com/office/drawing/2014/chart" uri="{C3380CC4-5D6E-409C-BE32-E72D297353CC}">
                <c16:uniqueId val="{00000001-AD6E-497F-A2B7-57B409460393}"/>
              </c:ext>
            </c:extLst>
          </c:dPt>
          <c:dPt>
            <c:idx val="1"/>
            <c:bubble3D val="0"/>
            <c:spPr>
              <a:solidFill>
                <a:srgbClr val="507CB6"/>
              </a:solidFill>
            </c:spPr>
            <c:extLst>
              <c:ext xmlns:c16="http://schemas.microsoft.com/office/drawing/2014/chart" uri="{C3380CC4-5D6E-409C-BE32-E72D297353CC}">
                <c16:uniqueId val="{00000003-AD6E-497F-A2B7-57B409460393}"/>
              </c:ext>
            </c:extLst>
          </c:dPt>
          <c:dPt>
            <c:idx val="2"/>
            <c:bubble3D val="0"/>
            <c:spPr>
              <a:solidFill>
                <a:srgbClr val="F9BE00"/>
              </a:solidFill>
            </c:spPr>
            <c:extLst>
              <c:ext xmlns:c16="http://schemas.microsoft.com/office/drawing/2014/chart" uri="{C3380CC4-5D6E-409C-BE32-E72D297353CC}">
                <c16:uniqueId val="{00000005-AD6E-497F-A2B7-57B409460393}"/>
              </c:ext>
            </c:extLst>
          </c:dPt>
          <c:dPt>
            <c:idx val="3"/>
            <c:bubble3D val="0"/>
            <c:spPr>
              <a:solidFill>
                <a:srgbClr val="6BC8CD"/>
              </a:solidFill>
            </c:spPr>
            <c:extLst>
              <c:ext xmlns:c16="http://schemas.microsoft.com/office/drawing/2014/chart" uri="{C3380CC4-5D6E-409C-BE32-E72D297353CC}">
                <c16:uniqueId val="{00000007-AD6E-497F-A2B7-57B409460393}"/>
              </c:ext>
            </c:extLst>
          </c:dPt>
          <c:dPt>
            <c:idx val="4"/>
            <c:bubble3D val="0"/>
            <c:spPr>
              <a:solidFill>
                <a:srgbClr val="FF8B4F"/>
              </a:solidFill>
            </c:spPr>
            <c:extLst>
              <c:ext xmlns:c16="http://schemas.microsoft.com/office/drawing/2014/chart" uri="{C3380CC4-5D6E-409C-BE32-E72D297353CC}">
                <c16:uniqueId val="{00000009-AD6E-497F-A2B7-57B40946039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rgbClr val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Very likely</c:v>
                </c:pt>
                <c:pt idx="1">
                  <c:v>Likely</c:v>
                </c:pt>
                <c:pt idx="2">
                  <c:v>Neutral/Not sure</c:v>
                </c:pt>
                <c:pt idx="3">
                  <c:v>Unlikely</c:v>
                </c:pt>
                <c:pt idx="4">
                  <c:v>Very unlikely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0.64490000000000003</c:v>
                </c:pt>
                <c:pt idx="1">
                  <c:v>0.18279999999999999</c:v>
                </c:pt>
                <c:pt idx="2">
                  <c:v>0.12180000000000001</c:v>
                </c:pt>
                <c:pt idx="3">
                  <c:v>5.8999999999999999E-3</c:v>
                </c:pt>
                <c:pt idx="4">
                  <c:v>4.4600000000000001E-2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D6E-497F-A2B7-57B40946039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6736-4F37-F6A3-0115-BE3DB3554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003687-467F-007F-D8EE-40C6C14C0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F8AFE-D9D9-B877-8DDB-F5E59CC3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8FA83-18A7-FB36-EB9A-B4CDB2C4A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3C937-7DFE-2316-D666-03CA5FAF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7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E9ACD-ABDF-15D6-F131-3E477537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B793C-598E-33C5-9C93-C7056389E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DE100-BE06-400F-9D1D-8ADC6CD5A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BCDED-08F4-AA84-2959-BC901AA8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38A4E-0CEC-B42A-2E87-CA094919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92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8DFB-7DBA-B0ED-0ED3-F596745D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2AA71-3930-457B-D5FE-36A01E889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1F333-D8B7-BC2F-6810-BF19C98E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6CB0A-7C8E-FCF9-F537-F4CB8F3E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79AD3-ADE3-D082-A0EB-8E5FAADDD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05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287A9-4169-A089-4293-30FB86A4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510B1-D0CC-CBF4-1762-15502D11E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2311C5-AC05-8624-5E23-2977F3D87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8449BB-71C2-E806-C4B9-657C863A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B7ABB-693D-58D8-D6BE-5EDD1A556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9728A-D0DF-5C46-CACF-3749658F3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1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6509C-D509-1B29-9C86-1A08DFAB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5F7F7-617C-1F8A-63B9-89A778DD2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20DDC-B882-5F74-EE53-0598FFA5C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A9CAF-078F-2974-DD26-16A81A0C0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297B8-56AA-E7B5-2713-81E621C26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6F300-D0DC-602A-22FD-1717531C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C1E841-8312-AAC0-05CA-3EE94A770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D7C03-7A3C-4428-C4A9-6DBEAA1DB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7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23E99-6342-14FF-8434-D1501946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A27E2-F4A2-C9C7-548B-AE054031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68871-4058-BEF2-62B6-FAB9BF6F0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32F419-4FC0-28CD-9D2D-32454F93E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5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C4453-4671-3CC3-EEAB-DE800CB28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35B36D-E1F9-90F7-39C7-152AF1F4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B8805-9DDD-5364-C0B4-C66998D5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7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3AEEE-D0E2-6121-0F35-23491474B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1DD8F-D5C5-AD56-9C3E-245E336EA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75140-F1C4-30F5-9BAE-0585CD4C3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4EDFA-D9D8-53B5-E2E4-9D635ECF8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19BB9-3D1F-7341-2937-328DD714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E3888-FF4A-0063-8490-7259E0F4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6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B27A8-9918-781D-2EF3-2E4F5D1D5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582E48-63F2-9689-A46B-C3EAB7E4C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01796-113E-5F78-E938-3CF3142E1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C0292-25FD-DE56-E987-50FB556A7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512F0-010C-D111-7F1D-E3D725C95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5641E7-1E4C-50A6-E7BB-E10AD918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1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43D9-64A2-5634-1E66-2329F957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26D9F0-5B16-C46D-5287-3DF185F1C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6FD91-853F-2566-C4A7-490F2D84E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EB392-3F3C-8D35-8934-E8DCA4469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CEC99-7A75-A0B5-9A5C-E7216119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41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3CCB36-1BFC-B034-3A20-137CB37CD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F8076C-DBE9-B1C2-06B1-31F53268B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6219C-2332-972F-80A9-EE44BBA7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A64C8-EA6B-1C35-9C87-FCB68987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DB4D8-A1D3-4C19-F575-BF088483C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7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28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867">
                <a:solidFill>
                  <a:schemeClr val="tx1"/>
                </a:solidFill>
              </a:defRPr>
            </a:lvl1pPr>
            <a:lvl2pPr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5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43200" y="6415823"/>
            <a:ext cx="8452499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598A6424-24D4-9A7A-503B-1810D9718646}"/>
              </a:ext>
            </a:extLst>
          </p:cNvPr>
          <p:cNvSpPr txBox="1">
            <a:spLocks/>
          </p:cNvSpPr>
          <p:nvPr userDrawn="1"/>
        </p:nvSpPr>
        <p:spPr>
          <a:xfrm>
            <a:off x="58814" y="6507727"/>
            <a:ext cx="1400847" cy="2136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6880F-98FC-C70E-7434-35DAC835C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47" y="6447989"/>
            <a:ext cx="1618312" cy="39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61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724FE0-B4B5-5786-18F1-7D39B3752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CDDAB-7252-5CEE-B8C9-D231FE69E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DC444-C524-7393-5291-62CADBFC5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9C56C-A781-4737-B7F9-3E87721DD78F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571FD-D45E-2AA5-8949-540E739B6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C5771-25E2-1C76-B092-40F58DDE7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E943C-ECC6-421E-9283-1ECC9D78B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1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894B2-943D-08C5-B25D-5380A95B5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3" y="248038"/>
            <a:ext cx="7063721" cy="1159200"/>
          </a:xfrm>
        </p:spPr>
        <p:txBody>
          <a:bodyPr anchor="ctr"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</a:rPr>
              <a:t>Aquatic Feasibility Study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EA50F-5B7F-134B-169E-8F1FB95D0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99" y="390832"/>
            <a:ext cx="3233585" cy="873612"/>
          </a:xfrm>
        </p:spPr>
        <p:txBody>
          <a:bodyPr anchor="ctr">
            <a:norm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</a:rPr>
              <a:t>October 2023</a:t>
            </a:r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585ABACD-370B-51AB-78D3-33AB02392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25" y="2139255"/>
            <a:ext cx="11327549" cy="410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3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96F273-3AB5-D8D4-1D36-6649566F4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Who Answered the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1F924-92E5-7F15-2B72-0B619EC72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677 Responses</a:t>
            </a:r>
          </a:p>
        </p:txBody>
      </p:sp>
      <p:pic>
        <p:nvPicPr>
          <p:cNvPr id="5" name="Picture 4" descr="A close-up of a number&#10;&#10;Description automatically generated">
            <a:extLst>
              <a:ext uri="{FF2B5EF4-FFF2-40B4-BE49-F238E27FC236}">
                <a16:creationId xmlns:a16="http://schemas.microsoft.com/office/drawing/2014/main" id="{028F6831-6614-EC2A-C034-CFB09F7A3E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r="23007"/>
          <a:stretch/>
        </p:blipFill>
        <p:spPr>
          <a:xfrm>
            <a:off x="564401" y="1966293"/>
            <a:ext cx="1106319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3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2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Q2: What is your age group?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00523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Q2: What is your age group?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676   Skipped: 1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635974"/>
              </p:ext>
            </p:extLst>
          </p:nvPr>
        </p:nvGraphicFramePr>
        <p:xfrm>
          <a:off x="1337466" y="1966293"/>
          <a:ext cx="9517067" cy="4452164"/>
        </p:xfrm>
        <a:graphic>
          <a:graphicData uri="http://schemas.openxmlformats.org/drawingml/2006/table">
            <a:tbl>
              <a:tblPr firstRow="1" bandRow="1">
                <a:noFill/>
                <a:tableStyleId>{D7AC3CCA-C797-4891-BE02-D94E43425B78}</a:tableStyleId>
              </a:tblPr>
              <a:tblGrid>
                <a:gridCol w="4468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6749">
                <a:tc>
                  <a:txBody>
                    <a:bodyPr/>
                    <a:lstStyle/>
                    <a:p>
                      <a:pPr algn="l"/>
                      <a:r>
                        <a:rPr lang="en-US" sz="2300" b="0" cap="all" spc="150">
                          <a:solidFill>
                            <a:schemeClr val="lt1"/>
                          </a:solidFill>
                        </a:rPr>
                        <a:t>ANSWER CHOICES</a:t>
                      </a:r>
                    </a:p>
                  </a:txBody>
                  <a:tcPr marL="196998" marR="196998" marT="196998" marB="1969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300" b="0" cap="all" spc="150">
                          <a:solidFill>
                            <a:schemeClr val="lt1"/>
                          </a:solidFill>
                        </a:rPr>
                        <a:t>RESPONSES</a:t>
                      </a:r>
                    </a:p>
                  </a:txBody>
                  <a:tcPr marL="196998" marR="196998" marT="196998" marB="1969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300" b="0" cap="all" spc="150">
                        <a:solidFill>
                          <a:schemeClr val="lt1"/>
                        </a:solidFill>
                      </a:endParaRPr>
                    </a:p>
                  </a:txBody>
                  <a:tcPr marL="196998" marR="196998" marT="196998" marB="1969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083">
                <a:tc>
                  <a:txBody>
                    <a:bodyPr/>
                    <a:lstStyle/>
                    <a:p>
                      <a:pPr algn="l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Under 18 years old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0.89%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083">
                <a:tc>
                  <a:txBody>
                    <a:bodyPr/>
                    <a:lstStyle/>
                    <a:p>
                      <a:pPr algn="l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18-35 years old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31.95%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216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083">
                <a:tc>
                  <a:txBody>
                    <a:bodyPr/>
                    <a:lstStyle/>
                    <a:p>
                      <a:pPr algn="l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36-55 years old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52.96%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358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083">
                <a:tc>
                  <a:txBody>
                    <a:bodyPr/>
                    <a:lstStyle/>
                    <a:p>
                      <a:pPr algn="l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56 years old and above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14.20%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96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083">
                <a:tc>
                  <a:txBody>
                    <a:bodyPr/>
                    <a:lstStyle/>
                    <a:p>
                      <a:pPr algn="l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cap="none" spc="0">
                          <a:solidFill>
                            <a:schemeClr val="tx1"/>
                          </a:solidFill>
                        </a:rPr>
                        <a:t>676</a:t>
                      </a:r>
                    </a:p>
                  </a:txBody>
                  <a:tcPr marL="196998" marR="196998" marT="196998" marB="19699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Q3: What is the age demographic in your household? (Select all that apply)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517293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Q3: What is the age demographic in your household? (Select all that apply)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674   Skipped: 3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8330700"/>
              </p:ext>
            </p:extLst>
          </p:nvPr>
        </p:nvGraphicFramePr>
        <p:xfrm>
          <a:off x="441223" y="1966293"/>
          <a:ext cx="11309553" cy="4452163"/>
        </p:xfrm>
        <a:graphic>
          <a:graphicData uri="http://schemas.openxmlformats.org/drawingml/2006/table">
            <a:tbl>
              <a:tblPr firstRow="1" bandRow="1">
                <a:solidFill>
                  <a:srgbClr val="F7F7F7"/>
                </a:solidFill>
                <a:tableStyleId>{D7AC3CCA-C797-4891-BE02-D94E43425B78}</a:tableStyleId>
              </a:tblPr>
              <a:tblGrid>
                <a:gridCol w="545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4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7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3919">
                <a:tc>
                  <a:txBody>
                    <a:bodyPr/>
                    <a:lstStyle/>
                    <a:p>
                      <a:pPr algn="l"/>
                      <a:r>
                        <a:rPr lang="en-US" sz="1500" b="1" cap="all" spc="60">
                          <a:solidFill>
                            <a:schemeClr val="tx1"/>
                          </a:solidFill>
                        </a:rPr>
                        <a:t>ANSWER CHOICES</a:t>
                      </a:r>
                    </a:p>
                  </a:txBody>
                  <a:tcPr marL="173311" marR="173311" marT="173311" marB="17331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cap="all" spc="60">
                          <a:solidFill>
                            <a:schemeClr val="tx1"/>
                          </a:solidFill>
                        </a:rPr>
                        <a:t>RESPONSES</a:t>
                      </a:r>
                    </a:p>
                  </a:txBody>
                  <a:tcPr marL="173311" marR="173311" marT="173311" marB="17331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500" b="1" cap="all" spc="60">
                        <a:solidFill>
                          <a:schemeClr val="tx1"/>
                        </a:solidFill>
                      </a:endParaRPr>
                    </a:p>
                  </a:txBody>
                  <a:tcPr marL="173311" marR="173311" marT="173311" marB="17331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Children 0-5 years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33.68%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227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Children 6-12 years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38.72%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261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13-18 years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28.04%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189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18-35 years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36.65%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247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35-60 years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50.59%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341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60+ years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13.65%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92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892">
                <a:tc>
                  <a:txBody>
                    <a:bodyPr/>
                    <a:lstStyle/>
                    <a:p>
                      <a:pPr algn="l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cap="none" spc="0">
                          <a:solidFill>
                            <a:schemeClr val="tx1"/>
                          </a:solidFill>
                        </a:rPr>
                        <a:t>1357</a:t>
                      </a:r>
                    </a:p>
                  </a:txBody>
                  <a:tcPr marL="154054" marR="154054" marT="77027" marB="11554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Q4: How often do you or your family visit aquatic facilities in the summer?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465001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Q4: How often do you or your family visit aquatic facilities in the summer?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674   Skipped: 3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018522"/>
              </p:ext>
            </p:extLst>
          </p:nvPr>
        </p:nvGraphicFramePr>
        <p:xfrm>
          <a:off x="432225" y="2129792"/>
          <a:ext cx="11327550" cy="412516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305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0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8989">
                <a:tc>
                  <a:txBody>
                    <a:bodyPr/>
                    <a:lstStyle/>
                    <a:p>
                      <a:pPr algn="l"/>
                      <a:r>
                        <a:rPr lang="en-US" sz="32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/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797">
                <a:tc>
                  <a:txBody>
                    <a:bodyPr/>
                    <a:lstStyle/>
                    <a:p>
                      <a:pPr algn="l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Multiple times a week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28.04%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189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797">
                <a:tc>
                  <a:txBody>
                    <a:bodyPr/>
                    <a:lstStyle/>
                    <a:p>
                      <a:pPr algn="l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Once a week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19.58%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132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797">
                <a:tc>
                  <a:txBody>
                    <a:bodyPr/>
                    <a:lstStyle/>
                    <a:p>
                      <a:pPr algn="l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 few times a month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28.93%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195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797">
                <a:tc>
                  <a:txBody>
                    <a:bodyPr/>
                    <a:lstStyle/>
                    <a:p>
                      <a:pPr algn="l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Rarely or never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23.44%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7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158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989">
                <a:tc>
                  <a:txBody>
                    <a:bodyPr/>
                    <a:lstStyle/>
                    <a:p>
                      <a:pPr algn="l"/>
                      <a:r>
                        <a:rPr lang="en-US" sz="32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/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674</a:t>
                      </a:r>
                    </a:p>
                  </a:txBody>
                  <a:tcPr marL="207903" marR="207903" marT="103952" marB="103952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Q5: How often do you or your family visit aquatic facilities in the winter?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608503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Q5: How often do you or your family visit aquatic facilities in the winter?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670   Skipped: 7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615839"/>
              </p:ext>
            </p:extLst>
          </p:nvPr>
        </p:nvGraphicFramePr>
        <p:xfrm>
          <a:off x="926560" y="1966293"/>
          <a:ext cx="10338880" cy="4452162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{D7AC3CCA-C797-4891-BE02-D94E43425B78}</a:tableStyleId>
              </a:tblPr>
              <a:tblGrid>
                <a:gridCol w="5333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3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1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027">
                <a:tc>
                  <a:txBody>
                    <a:bodyPr/>
                    <a:lstStyle/>
                    <a:p>
                      <a:pPr algn="l"/>
                      <a:r>
                        <a:rPr lang="en-US" sz="2400" b="0" cap="none" spc="0">
                          <a:solidFill>
                            <a:schemeClr val="bg1"/>
                          </a:solidFill>
                        </a:rPr>
                        <a:t>ANSWER CHOICES</a:t>
                      </a:r>
                    </a:p>
                  </a:txBody>
                  <a:tcPr marL="203796" marR="209022" marT="156766" marB="156766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bg1"/>
                          </a:solidFill>
                        </a:rPr>
                        <a:t>RESPONSES</a:t>
                      </a:r>
                    </a:p>
                  </a:txBody>
                  <a:tcPr marL="203796" marR="209022" marT="156766" marB="15676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4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203796" marR="209022" marT="156766" marB="15676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027">
                <a:tc>
                  <a:txBody>
                    <a:bodyPr/>
                    <a:lstStyle/>
                    <a:p>
                      <a:pPr algn="l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Multiple times a week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10.0%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67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027">
                <a:tc>
                  <a:txBody>
                    <a:bodyPr/>
                    <a:lstStyle/>
                    <a:p>
                      <a:pPr algn="l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Once a week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9.70%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027">
                <a:tc>
                  <a:txBody>
                    <a:bodyPr/>
                    <a:lstStyle/>
                    <a:p>
                      <a:pPr algn="l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A few times a month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30.15%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202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027">
                <a:tc>
                  <a:txBody>
                    <a:bodyPr/>
                    <a:lstStyle/>
                    <a:p>
                      <a:pPr algn="l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Rarely or never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50.15%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336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2027">
                <a:tc>
                  <a:txBody>
                    <a:bodyPr/>
                    <a:lstStyle/>
                    <a:p>
                      <a:pPr algn="l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cap="none" spc="0">
                          <a:solidFill>
                            <a:schemeClr val="tx1"/>
                          </a:solidFill>
                        </a:rPr>
                        <a:t>670</a:t>
                      </a:r>
                    </a:p>
                  </a:txBody>
                  <a:tcPr marL="203796" marR="209022" marT="156766" marB="156766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Q6: What types of amenities and features would you like to see in a new outdoor aquatic center?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/>
          <a:srcRect l="8356"/>
          <a:stretch/>
        </p:blipFill>
        <p:spPr>
          <a:xfrm>
            <a:off x="4184397" y="1335196"/>
            <a:ext cx="7861809" cy="45038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Q6: What types of amenities and features would you like to see in a new outdoor aquatic center?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668   Skipped: 9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597" y="1655275"/>
            <a:ext cx="7574755" cy="50561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2AD2443C-DA78-0D08-3E53-67E67B5A4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3" b="-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06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Q8: Would you be interested in having dedicated areas or times for specific user groups (e.g., adult-only hours, family hours, senior citizen hours, etc.) at the outdoor aquatic center?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087076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Q8: Would you be interested in having dedicated areas or times for specific user groups (e.g., adult-only hours, family hours, senior citizen hours, etc.) at the outdoor aquatic center?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667   Skipped: 10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492311"/>
              </p:ext>
            </p:extLst>
          </p:nvPr>
        </p:nvGraphicFramePr>
        <p:xfrm>
          <a:off x="689323" y="1966293"/>
          <a:ext cx="10813354" cy="4452162"/>
        </p:xfrm>
        <a:graphic>
          <a:graphicData uri="http://schemas.openxmlformats.org/drawingml/2006/table">
            <a:tbl>
              <a:tblPr firstRow="1" bandRow="1">
                <a:noFill/>
                <a:tableStyleId>{D7AC3CCA-C797-4891-BE02-D94E43425B78}</a:tableStyleId>
              </a:tblPr>
              <a:tblGrid>
                <a:gridCol w="6578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0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4097">
                <a:tc>
                  <a:txBody>
                    <a:bodyPr/>
                    <a:lstStyle/>
                    <a:p>
                      <a:pPr algn="l"/>
                      <a:r>
                        <a:rPr lang="en-US" sz="2100" b="1" cap="all" spc="60">
                          <a:solidFill>
                            <a:schemeClr val="tx1"/>
                          </a:solidFill>
                        </a:rPr>
                        <a:t>ANSWER CHOICES</a:t>
                      </a:r>
                    </a:p>
                  </a:txBody>
                  <a:tcPr marL="359157" marR="359157" marT="160022" marB="16002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b="1" cap="all" spc="60">
                          <a:solidFill>
                            <a:schemeClr val="tx1"/>
                          </a:solidFill>
                        </a:rPr>
                        <a:t>RESPONSES</a:t>
                      </a:r>
                    </a:p>
                  </a:txBody>
                  <a:tcPr marL="359157" marR="359157" marT="160022" marB="16002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100" b="1" cap="all" spc="60">
                        <a:solidFill>
                          <a:schemeClr val="tx1"/>
                        </a:solidFill>
                      </a:endParaRPr>
                    </a:p>
                  </a:txBody>
                  <a:tcPr marL="359157" marR="359157" marT="160022" marB="16002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335">
                <a:tc>
                  <a:txBody>
                    <a:bodyPr/>
                    <a:lstStyle/>
                    <a:p>
                      <a:pPr algn="l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Yes, I would be interested.</a:t>
                      </a:r>
                    </a:p>
                  </a:txBody>
                  <a:tcPr marL="359157" marR="359157" marT="179578" marB="160022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48.28%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322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060">
                <a:tc>
                  <a:txBody>
                    <a:bodyPr/>
                    <a:lstStyle/>
                    <a:p>
                      <a:pPr algn="l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No, I prefer open access for all user groups.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32.98%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220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335">
                <a:tc>
                  <a:txBody>
                    <a:bodyPr/>
                    <a:lstStyle/>
                    <a:p>
                      <a:pPr algn="l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Not sure/No preference</a:t>
                      </a:r>
                    </a:p>
                  </a:txBody>
                  <a:tcPr marL="359157" marR="359157" marT="179578" marB="160022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18.74%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125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0335">
                <a:tc>
                  <a:txBody>
                    <a:bodyPr/>
                    <a:lstStyle/>
                    <a:p>
                      <a:pPr algn="l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cap="none" spc="0">
                          <a:solidFill>
                            <a:schemeClr val="tx1"/>
                          </a:solidFill>
                        </a:rPr>
                        <a:t>667</a:t>
                      </a:r>
                    </a:p>
                  </a:txBody>
                  <a:tcPr marL="359157" marR="359157" marT="179578" marB="16002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Q9: How would you prefer to fund the construction of the pool?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90303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Q9: How would you prefer to fund the construction of the pool?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673   Skipped: 4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5168653"/>
              </p:ext>
            </p:extLst>
          </p:nvPr>
        </p:nvGraphicFramePr>
        <p:xfrm>
          <a:off x="1350701" y="1966293"/>
          <a:ext cx="9490597" cy="4452163"/>
        </p:xfrm>
        <a:graphic>
          <a:graphicData uri="http://schemas.openxmlformats.org/drawingml/2006/table">
            <a:tbl>
              <a:tblPr firstRow="1" bandRow="1">
                <a:noFill/>
                <a:tableStyleId>{D7AC3CCA-C797-4891-BE02-D94E43425B78}</a:tableStyleId>
              </a:tblPr>
              <a:tblGrid>
                <a:gridCol w="6417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519">
                <a:tc>
                  <a:txBody>
                    <a:bodyPr/>
                    <a:lstStyle/>
                    <a:p>
                      <a:pPr algn="l"/>
                      <a:r>
                        <a:rPr lang="en-US" sz="1900" b="1" cap="none" spc="30">
                          <a:solidFill>
                            <a:schemeClr val="tx1"/>
                          </a:solidFill>
                        </a:rPr>
                        <a:t>ANSWER CHOICES</a:t>
                      </a:r>
                    </a:p>
                  </a:txBody>
                  <a:tcPr marL="0" marR="10798" marT="117184" marB="117184" anchor="ctr">
                    <a:lnL w="12700" cmpd="sng">
                      <a:noFill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cap="none" spc="30">
                          <a:solidFill>
                            <a:schemeClr val="tx1"/>
                          </a:solidFill>
                        </a:rPr>
                        <a:t>RESPONSES</a:t>
                      </a:r>
                    </a:p>
                  </a:txBody>
                  <a:tcPr marL="0" marR="10798" marT="117184" marB="1171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b="1" cap="none" spc="30">
                        <a:solidFill>
                          <a:schemeClr val="tx1"/>
                        </a:solidFill>
                      </a:endParaRPr>
                    </a:p>
                  </a:txBody>
                  <a:tcPr marL="0" marR="10798" marT="117184" marB="1171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497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Sales tax increase – this would provide dedicated funding that comes from everyone who shops in Johnstown - residents and visitors alike.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17.38%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497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Property tax increase – this would provide dedicated funding that comes from Johnstown residents only.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1.04%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530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Donations and fundraising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14.41%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97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530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Corporate sponsorships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12.04%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81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530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Combination of the above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46.51%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313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530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Other (please specify)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8.62%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</a:txBody>
                  <a:tcPr marL="53992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530">
                <a:tc>
                  <a:txBody>
                    <a:bodyPr/>
                    <a:lstStyle/>
                    <a:p>
                      <a:pPr algn="l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673</a:t>
                      </a:r>
                    </a:p>
                  </a:txBody>
                  <a:tcPr marL="0" marR="156246" marT="117184" marB="11718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Q10: How would you prefer the outdoor aquatic center's operations and maintenance to be funded?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002091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Q10: How would you prefer the outdoor aquatic center's operations and maintenance to be funded?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671   Skipped: 6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3809600"/>
              </p:ext>
            </p:extLst>
          </p:nvPr>
        </p:nvGraphicFramePr>
        <p:xfrm>
          <a:off x="432225" y="2008403"/>
          <a:ext cx="11327550" cy="4367946"/>
        </p:xfrm>
        <a:graphic>
          <a:graphicData uri="http://schemas.openxmlformats.org/drawingml/2006/table">
            <a:tbl>
              <a:tblPr firstRow="1" bandRow="1">
                <a:noFill/>
                <a:tableStyleId>{D7AC3CCA-C797-4891-BE02-D94E43425B78}</a:tableStyleId>
              </a:tblPr>
              <a:tblGrid>
                <a:gridCol w="5687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1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9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127">
                <a:tc>
                  <a:txBody>
                    <a:bodyPr/>
                    <a:lstStyle/>
                    <a:p>
                      <a:pPr algn="l"/>
                      <a:r>
                        <a:rPr lang="en-US" sz="2300" b="1" cap="none" spc="0">
                          <a:solidFill>
                            <a:schemeClr val="tx1"/>
                          </a:solidFill>
                        </a:rPr>
                        <a:t>ANSWER CHOICES</a:t>
                      </a:r>
                    </a:p>
                  </a:txBody>
                  <a:tcPr marL="91361" marR="174021" marT="26103" marB="195774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300" b="1" cap="none" spc="0">
                          <a:solidFill>
                            <a:schemeClr val="tx1"/>
                          </a:solidFill>
                        </a:rPr>
                        <a:t>RESPONSES</a:t>
                      </a:r>
                    </a:p>
                  </a:txBody>
                  <a:tcPr marL="91361" marR="174021" marT="26103" marB="195774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3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91361" marR="174021" marT="26103" marB="195774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User fees/memberships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31.15%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209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Tax revenues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5.37%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Donations and fundraising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5.51%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Corporate sponsorships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6.71%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Combination of the above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46.65%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313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Other (please specify)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4.62%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117">
                <a:tc>
                  <a:txBody>
                    <a:bodyPr/>
                    <a:lstStyle/>
                    <a:p>
                      <a:pPr algn="l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91361" marR="174021" marT="26103" marB="195774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7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b="0" cap="none" spc="0">
                          <a:solidFill>
                            <a:schemeClr val="tx1"/>
                          </a:solidFill>
                        </a:rPr>
                        <a:t>671</a:t>
                      </a:r>
                    </a:p>
                  </a:txBody>
                  <a:tcPr marL="91361" marR="174021" marT="26103" marB="19577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Q11: How far would you be willing to travel to access the outdoor aquatic center?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601908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Q11: How far would you be willing to travel to access the outdoor aquatic center?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4473988"/>
              </p:ext>
            </p:extLst>
          </p:nvPr>
        </p:nvGraphicFramePr>
        <p:xfrm>
          <a:off x="1051558" y="1966293"/>
          <a:ext cx="10088883" cy="445216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730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3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5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944">
                <a:tc>
                  <a:txBody>
                    <a:bodyPr/>
                    <a:lstStyle/>
                    <a:p>
                      <a:pPr algn="l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900"/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632">
                <a:tc>
                  <a:txBody>
                    <a:bodyPr/>
                    <a:lstStyle/>
                    <a:p>
                      <a:pPr algn="l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Within walking distance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5.95%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39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632">
                <a:tc>
                  <a:txBody>
                    <a:bodyPr/>
                    <a:lstStyle/>
                    <a:p>
                      <a:pPr algn="l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Within 5 miles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45.73%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300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632">
                <a:tc>
                  <a:txBody>
                    <a:bodyPr/>
                    <a:lstStyle/>
                    <a:p>
                      <a:pPr algn="l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Within 10 miles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33.69%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221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4377">
                <a:tc>
                  <a:txBody>
                    <a:bodyPr/>
                    <a:lstStyle/>
                    <a:p>
                      <a:pPr algn="l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 would be willing to travel longer distances for specific features or amenities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14.63%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96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944">
                <a:tc>
                  <a:txBody>
                    <a:bodyPr/>
                    <a:lstStyle/>
                    <a:p>
                      <a:pPr algn="l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900"/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656</a:t>
                      </a:r>
                    </a:p>
                  </a:txBody>
                  <a:tcPr marL="185373" marR="185373" marT="92686" marB="92686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Q12: How likely are you to recommend the outdoor aquatic center to others in the community?</a:t>
            </a:r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026659"/>
              </p:ext>
            </p:extLst>
          </p:nvPr>
        </p:nvGraphicFramePr>
        <p:xfrm>
          <a:off x="4502428" y="467208"/>
          <a:ext cx="7225748" cy="592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Q12: How likely are you to recommend the outdoor aquatic center to others in the community?</a:t>
            </a:r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Answered: 673   Skipped: 4</a:t>
            </a:r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23766"/>
              </p:ext>
            </p:extLst>
          </p:nvPr>
        </p:nvGraphicFramePr>
        <p:xfrm>
          <a:off x="944333" y="1966293"/>
          <a:ext cx="10303335" cy="445216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763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6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6025">
                <a:tc>
                  <a:txBody>
                    <a:bodyPr/>
                    <a:lstStyle/>
                    <a:p>
                      <a:pPr algn="l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900"/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023">
                <a:tc>
                  <a:txBody>
                    <a:bodyPr/>
                    <a:lstStyle/>
                    <a:p>
                      <a:pPr algn="l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likely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64.49%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434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023">
                <a:tc>
                  <a:txBody>
                    <a:bodyPr/>
                    <a:lstStyle/>
                    <a:p>
                      <a:pPr algn="l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Likely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18.28%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123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023">
                <a:tc>
                  <a:txBody>
                    <a:bodyPr/>
                    <a:lstStyle/>
                    <a:p>
                      <a:pPr algn="l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Neutral/Not sure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12.18%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82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023">
                <a:tc>
                  <a:txBody>
                    <a:bodyPr/>
                    <a:lstStyle/>
                    <a:p>
                      <a:pPr algn="l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Unlikely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0.59%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023">
                <a:tc>
                  <a:txBody>
                    <a:bodyPr/>
                    <a:lstStyle/>
                    <a:p>
                      <a:pPr algn="l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unlikely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4.46%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30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6025">
                <a:tc>
                  <a:txBody>
                    <a:bodyPr/>
                    <a:lstStyle/>
                    <a:p>
                      <a:pPr algn="l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900"/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9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673</a:t>
                      </a:r>
                    </a:p>
                  </a:txBody>
                  <a:tcPr marL="186673" marR="186673" marT="93337" marB="93337"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789</Words>
  <Application>Microsoft Office PowerPoint</Application>
  <PresentationFormat>Widescreen</PresentationFormat>
  <Paragraphs>195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Helvetica Neue</vt:lpstr>
      <vt:lpstr>Office Theme</vt:lpstr>
      <vt:lpstr>Aquatic Feasibility Study Survey</vt:lpstr>
      <vt:lpstr>Who Answered the Survey</vt:lpstr>
      <vt:lpstr>Q2: What is your age group?</vt:lpstr>
      <vt:lpstr>Q2: What is your age group?</vt:lpstr>
      <vt:lpstr>Q3: What is the age demographic in your household? (Select all that apply)</vt:lpstr>
      <vt:lpstr>Q3: What is the age demographic in your household? (Select all that apply)</vt:lpstr>
      <vt:lpstr>Q4: How often do you or your family visit aquatic facilities in the summer?</vt:lpstr>
      <vt:lpstr>Q4: How often do you or your family visit aquatic facilities in the summer?</vt:lpstr>
      <vt:lpstr>Q5: How often do you or your family visit aquatic facilities in the winter?</vt:lpstr>
      <vt:lpstr>Q5: How often do you or your family visit aquatic facilities in the winter?</vt:lpstr>
      <vt:lpstr>Q6: What types of amenities and features would you like to see in a new outdoor aquatic center?</vt:lpstr>
      <vt:lpstr>Q6: What types of amenities and features would you like to see in a new outdoor aquatic center?</vt:lpstr>
      <vt:lpstr>PowerPoint Presentation</vt:lpstr>
      <vt:lpstr>Q8: Would you be interested in having dedicated areas or times for specific user groups (e.g., adult-only hours, family hours, senior citizen hours, etc.) at the outdoor aquatic center?</vt:lpstr>
      <vt:lpstr>Q8: Would you be interested in having dedicated areas or times for specific user groups (e.g., adult-only hours, family hours, senior citizen hours, etc.) at the outdoor aquatic center?</vt:lpstr>
      <vt:lpstr>Q9: How would you prefer to fund the construction of the pool?</vt:lpstr>
      <vt:lpstr>Q9: How would you prefer to fund the construction of the pool?</vt:lpstr>
      <vt:lpstr>Q10: How would you prefer the outdoor aquatic center's operations and maintenance to be funded?</vt:lpstr>
      <vt:lpstr>Q10: How would you prefer the outdoor aquatic center's operations and maintenance to be funded?</vt:lpstr>
      <vt:lpstr>Q11: How far would you be willing to travel to access the outdoor aquatic center?</vt:lpstr>
      <vt:lpstr>Q11: How far would you be willing to travel to access the outdoor aquatic center?</vt:lpstr>
      <vt:lpstr>Q12: How likely are you to recommend the outdoor aquatic center to others in the community?</vt:lpstr>
      <vt:lpstr>Q12: How likely are you to recommend the outdoor aquatic center to others in the community?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Aquatic Feasibility Study Survey</dc:title>
  <dc:creator>Kevin Post</dc:creator>
  <cp:lastModifiedBy>Kevin Post</cp:lastModifiedBy>
  <cp:revision>1</cp:revision>
  <dcterms:created xsi:type="dcterms:W3CDTF">2023-09-27T15:06:55Z</dcterms:created>
  <dcterms:modified xsi:type="dcterms:W3CDTF">2023-09-27T15:44:10Z</dcterms:modified>
</cp:coreProperties>
</file>